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17" r:id="rId2"/>
    <p:sldId id="320" r:id="rId3"/>
    <p:sldId id="336" r:id="rId4"/>
    <p:sldId id="328" r:id="rId5"/>
    <p:sldId id="256" r:id="rId6"/>
    <p:sldId id="259" r:id="rId7"/>
    <p:sldId id="261" r:id="rId8"/>
    <p:sldId id="312" r:id="rId9"/>
    <p:sldId id="293" r:id="rId10"/>
    <p:sldId id="316" r:id="rId11"/>
    <p:sldId id="296" r:id="rId12"/>
    <p:sldId id="334" r:id="rId13"/>
    <p:sldId id="337" r:id="rId14"/>
    <p:sldId id="338" r:id="rId15"/>
    <p:sldId id="294" r:id="rId16"/>
    <p:sldId id="297" r:id="rId17"/>
    <p:sldId id="315" r:id="rId18"/>
    <p:sldId id="257" r:id="rId19"/>
    <p:sldId id="274" r:id="rId20"/>
    <p:sldId id="318" r:id="rId21"/>
    <p:sldId id="313" r:id="rId22"/>
    <p:sldId id="288" r:id="rId23"/>
    <p:sldId id="319" r:id="rId24"/>
    <p:sldId id="286" r:id="rId25"/>
    <p:sldId id="285" r:id="rId26"/>
    <p:sldId id="321" r:id="rId27"/>
    <p:sldId id="327" r:id="rId28"/>
    <p:sldId id="287" r:id="rId29"/>
    <p:sldId id="278" r:id="rId30"/>
    <p:sldId id="322" r:id="rId31"/>
    <p:sldId id="330" r:id="rId32"/>
    <p:sldId id="340" r:id="rId33"/>
    <p:sldId id="332" r:id="rId34"/>
    <p:sldId id="331" r:id="rId35"/>
    <p:sldId id="326" r:id="rId36"/>
    <p:sldId id="295" r:id="rId37"/>
    <p:sldId id="265" r:id="rId38"/>
    <p:sldId id="290" r:id="rId39"/>
    <p:sldId id="335" r:id="rId40"/>
    <p:sldId id="333" r:id="rId41"/>
    <p:sldId id="289" r:id="rId42"/>
    <p:sldId id="324" r:id="rId43"/>
    <p:sldId id="325" r:id="rId44"/>
    <p:sldId id="303" r:id="rId45"/>
    <p:sldId id="302" r:id="rId46"/>
    <p:sldId id="304" r:id="rId47"/>
    <p:sldId id="329" r:id="rId48"/>
    <p:sldId id="305" r:id="rId49"/>
    <p:sldId id="308" r:id="rId50"/>
    <p:sldId id="309" r:id="rId51"/>
    <p:sldId id="268"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0" autoAdjust="0"/>
    <p:restoredTop sz="58200" autoAdjust="0"/>
  </p:normalViewPr>
  <p:slideViewPr>
    <p:cSldViewPr snapToGrid="0">
      <p:cViewPr varScale="1">
        <p:scale>
          <a:sx n="51" d="100"/>
          <a:sy n="51" d="100"/>
        </p:scale>
        <p:origin x="1358"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b03ea4aed1a477f7/&#25991;&#26723;/internship.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3ea4aed1a477f7/&#25991;&#26723;/internship.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1" i="0" u="none" strike="noStrike" kern="1200" spc="0" baseline="0" dirty="0">
                <a:solidFill>
                  <a:sysClr val="windowText" lastClr="000000">
                    <a:lumMod val="65000"/>
                    <a:lumOff val="35000"/>
                  </a:sysClr>
                </a:solidFill>
                <a:latin typeface="Times New Roman" panose="02020603050405020304" pitchFamily="18" charset="0"/>
                <a:cs typeface="Times New Roman" panose="02020603050405020304" pitchFamily="18" charset="0"/>
              </a:rPr>
              <a:t>Lon-Comb</a:t>
            </a:r>
            <a:endParaRPr lang="zh-CN" altLang="en-US" sz="1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2"/>
              </a:solidFill>
              <a:round/>
            </a:ln>
            <a:effectLst/>
          </c:spPr>
          <c:marker>
            <c:symbol val="none"/>
          </c:marker>
          <c:cat>
            <c:numRef>
              <c:f>Sheet1!$D$1:$D$9</c:f>
              <c:numCache>
                <c:formatCode>General</c:formatCode>
                <c:ptCount val="9"/>
                <c:pt idx="0">
                  <c:v>2</c:v>
                </c:pt>
                <c:pt idx="1">
                  <c:v>5</c:v>
                </c:pt>
                <c:pt idx="2">
                  <c:v>10</c:v>
                </c:pt>
                <c:pt idx="3">
                  <c:v>50</c:v>
                </c:pt>
                <c:pt idx="4">
                  <c:v>100</c:v>
                </c:pt>
                <c:pt idx="5">
                  <c:v>200</c:v>
                </c:pt>
                <c:pt idx="6">
                  <c:v>300</c:v>
                </c:pt>
                <c:pt idx="7">
                  <c:v>400</c:v>
                </c:pt>
                <c:pt idx="8">
                  <c:v>500</c:v>
                </c:pt>
              </c:numCache>
            </c:numRef>
          </c:cat>
          <c:val>
            <c:numRef>
              <c:f>Sheet1!$E$1:$E$9</c:f>
              <c:numCache>
                <c:formatCode>General</c:formatCode>
                <c:ptCount val="9"/>
                <c:pt idx="0">
                  <c:v>0.72729999999999995</c:v>
                </c:pt>
                <c:pt idx="1">
                  <c:v>0.73550000000000004</c:v>
                </c:pt>
                <c:pt idx="2">
                  <c:v>0.7379</c:v>
                </c:pt>
                <c:pt idx="3">
                  <c:v>0.74760000000000004</c:v>
                </c:pt>
                <c:pt idx="4">
                  <c:v>0.74970000000000003</c:v>
                </c:pt>
                <c:pt idx="5">
                  <c:v>0.75119999999999998</c:v>
                </c:pt>
                <c:pt idx="6">
                  <c:v>0.75209999999999999</c:v>
                </c:pt>
                <c:pt idx="7">
                  <c:v>0.75209999999999999</c:v>
                </c:pt>
                <c:pt idx="8">
                  <c:v>0.75209999999999999</c:v>
                </c:pt>
              </c:numCache>
            </c:numRef>
          </c:val>
          <c:smooth val="0"/>
          <c:extLst>
            <c:ext xmlns:c16="http://schemas.microsoft.com/office/drawing/2014/chart" uri="{C3380CC4-5D6E-409C-BE32-E72D297353CC}">
              <c16:uniqueId val="{00000000-73D2-4510-82BE-904957FE19B7}"/>
            </c:ext>
          </c:extLst>
        </c:ser>
        <c:dLbls>
          <c:showLegendKey val="0"/>
          <c:showVal val="0"/>
          <c:showCatName val="0"/>
          <c:showSerName val="0"/>
          <c:showPercent val="0"/>
          <c:showBubbleSize val="0"/>
        </c:dLbls>
        <c:smooth val="0"/>
        <c:axId val="589628368"/>
        <c:axId val="619466752"/>
      </c:lineChart>
      <c:catAx>
        <c:axId val="5896283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400" b="1">
                    <a:latin typeface="Times New Roman" panose="02020603050405020304" pitchFamily="18" charset="0"/>
                    <a:ea typeface="Tahoma" panose="020B0604030504040204" pitchFamily="34" charset="0"/>
                    <a:cs typeface="Times New Roman" panose="02020603050405020304" pitchFamily="18" charset="0"/>
                  </a:rPr>
                  <a:t>Sequence Length</a:t>
                </a:r>
                <a:endParaRPr lang="zh-CN" altLang="en-US" sz="1400" b="1" i="0" u="none" strike="noStrike" kern="1200" baseline="0">
                  <a:solidFill>
                    <a:sysClr val="windowText" lastClr="000000">
                      <a:lumMod val="65000"/>
                      <a:lumOff val="35000"/>
                    </a:sysClr>
                  </a:solidFill>
                  <a:latin typeface="Times New Roman" panose="02020603050405020304" pitchFamily="18" charset="0"/>
                  <a:cs typeface="Times New Roman" panose="02020603050405020304" pitchFamily="18" charset="0"/>
                </a:endParaRPr>
              </a:p>
            </c:rich>
          </c:tx>
          <c:layout>
            <c:manualLayout>
              <c:xMode val="edge"/>
              <c:yMode val="edge"/>
              <c:x val="0.39753541242222346"/>
              <c:y val="0.9021764721270306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619466752"/>
        <c:crosses val="autoZero"/>
        <c:auto val="1"/>
        <c:lblAlgn val="ctr"/>
        <c:lblOffset val="100"/>
        <c:noMultiLvlLbl val="0"/>
      </c:catAx>
      <c:valAx>
        <c:axId val="619466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400" b="1" i="0" u="none" strike="noStrike" kern="1200" baseline="0">
                    <a:solidFill>
                      <a:sysClr val="windowText" lastClr="000000">
                        <a:lumMod val="65000"/>
                        <a:lumOff val="35000"/>
                      </a:sysClr>
                    </a:solidFill>
                    <a:latin typeface="Times New Roman" panose="02020603050405020304" pitchFamily="18" charset="0"/>
                    <a:cs typeface="Times New Roman" panose="02020603050405020304" pitchFamily="18" charset="0"/>
                  </a:rPr>
                  <a:t>Test AUC</a:t>
                </a:r>
                <a:endParaRPr lang="zh-CN" altLang="en-US" sz="1400" b="1" i="0" u="none" strike="noStrike" kern="1200" baseline="0">
                  <a:solidFill>
                    <a:sysClr val="windowText" lastClr="000000">
                      <a:lumMod val="65000"/>
                      <a:lumOff val="35000"/>
                    </a:sysClr>
                  </a:solidFill>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589628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1" dirty="0">
                <a:latin typeface="Times New Roman" panose="02020603050405020304" pitchFamily="18" charset="0"/>
                <a:cs typeface="Times New Roman" panose="02020603050405020304" pitchFamily="18" charset="0"/>
              </a:rPr>
              <a:t>Lon-Course4</a:t>
            </a:r>
            <a:endParaRPr lang="en-US" altLang="zh-CN" b="1"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v>Sequence length</c:v>
          </c:tx>
          <c:spPr>
            <a:ln w="28575" cap="rnd">
              <a:solidFill>
                <a:schemeClr val="accent1"/>
              </a:solidFill>
              <a:round/>
            </a:ln>
            <a:effectLst/>
          </c:spPr>
          <c:marker>
            <c:symbol val="none"/>
          </c:marker>
          <c:cat>
            <c:numRef>
              <c:f>Sheet1!$D$1:$D$9</c:f>
              <c:numCache>
                <c:formatCode>General</c:formatCode>
                <c:ptCount val="9"/>
                <c:pt idx="0">
                  <c:v>2</c:v>
                </c:pt>
                <c:pt idx="1">
                  <c:v>5</c:v>
                </c:pt>
                <c:pt idx="2">
                  <c:v>10</c:v>
                </c:pt>
                <c:pt idx="3">
                  <c:v>50</c:v>
                </c:pt>
                <c:pt idx="4">
                  <c:v>100</c:v>
                </c:pt>
                <c:pt idx="5">
                  <c:v>200</c:v>
                </c:pt>
                <c:pt idx="6">
                  <c:v>300</c:v>
                </c:pt>
                <c:pt idx="7">
                  <c:v>400</c:v>
                </c:pt>
                <c:pt idx="8">
                  <c:v>500</c:v>
                </c:pt>
              </c:numCache>
            </c:numRef>
          </c:cat>
          <c:val>
            <c:numRef>
              <c:f>Sheet1!$B$1:$B$9</c:f>
              <c:numCache>
                <c:formatCode>General</c:formatCode>
                <c:ptCount val="9"/>
                <c:pt idx="0">
                  <c:v>0.71319999999999995</c:v>
                </c:pt>
                <c:pt idx="1">
                  <c:v>0.72130000000000005</c:v>
                </c:pt>
                <c:pt idx="2">
                  <c:v>0.72170000000000001</c:v>
                </c:pt>
                <c:pt idx="3">
                  <c:v>0.72619999999999996</c:v>
                </c:pt>
                <c:pt idx="4">
                  <c:v>0.73089999999999999</c:v>
                </c:pt>
                <c:pt idx="5">
                  <c:v>0.73150000000000004</c:v>
                </c:pt>
                <c:pt idx="6">
                  <c:v>0.73150000000000004</c:v>
                </c:pt>
                <c:pt idx="7">
                  <c:v>0.73150000000000004</c:v>
                </c:pt>
                <c:pt idx="8">
                  <c:v>0.73160000000000003</c:v>
                </c:pt>
              </c:numCache>
            </c:numRef>
          </c:val>
          <c:smooth val="0"/>
          <c:extLst>
            <c:ext xmlns:c16="http://schemas.microsoft.com/office/drawing/2014/chart" uri="{C3380CC4-5D6E-409C-BE32-E72D297353CC}">
              <c16:uniqueId val="{00000000-FDD0-4C2A-BF03-7D0E78B8ED33}"/>
            </c:ext>
          </c:extLst>
        </c:ser>
        <c:dLbls>
          <c:showLegendKey val="0"/>
          <c:showVal val="0"/>
          <c:showCatName val="0"/>
          <c:showSerName val="0"/>
          <c:showPercent val="0"/>
          <c:showBubbleSize val="0"/>
        </c:dLbls>
        <c:smooth val="0"/>
        <c:axId val="526308176"/>
        <c:axId val="366237376"/>
      </c:lineChart>
      <c:catAx>
        <c:axId val="5263081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400" b="1">
                    <a:latin typeface="Times New Roman" panose="02020603050405020304" pitchFamily="18" charset="0"/>
                    <a:ea typeface="Tahoma" panose="020B0604030504040204" pitchFamily="34" charset="0"/>
                    <a:cs typeface="Times New Roman" panose="02020603050405020304" pitchFamily="18" charset="0"/>
                  </a:rPr>
                  <a:t>Sequence Length</a:t>
                </a:r>
                <a:endParaRPr lang="zh-CN" altLang="en-US" sz="1400" b="1">
                  <a:latin typeface="Times New Roman" panose="02020603050405020304" pitchFamily="18" charset="0"/>
                  <a:cs typeface="Times New Roman" panose="02020603050405020304" pitchFamily="18" charset="0"/>
                </a:endParaRPr>
              </a:p>
            </c:rich>
          </c:tx>
          <c:layout>
            <c:manualLayout>
              <c:xMode val="edge"/>
              <c:yMode val="edge"/>
              <c:x val="0.37626268591426065"/>
              <c:y val="0.8770833333333332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366237376"/>
        <c:crosses val="autoZero"/>
        <c:auto val="1"/>
        <c:lblAlgn val="ctr"/>
        <c:lblOffset val="100"/>
        <c:noMultiLvlLbl val="0"/>
      </c:catAx>
      <c:valAx>
        <c:axId val="366237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400" b="1">
                    <a:latin typeface="Times New Roman" panose="02020603050405020304" pitchFamily="18" charset="0"/>
                    <a:cs typeface="Times New Roman" panose="02020603050405020304" pitchFamily="18" charset="0"/>
                  </a:rPr>
                  <a:t>Test AUC</a:t>
                </a:r>
                <a:endParaRPr lang="zh-CN" altLang="en-US" sz="1400" b="1">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526308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0.05878</cdr:x>
      <cdr:y>0.21182</cdr:y>
    </cdr:from>
    <cdr:to>
      <cdr:x>0.13104</cdr:x>
      <cdr:y>0.28652</cdr:y>
    </cdr:to>
    <cdr:sp macro="" textlink="">
      <cdr:nvSpPr>
        <cdr:cNvPr id="2" name="椭圆 1">
          <a:extLst xmlns:a="http://schemas.openxmlformats.org/drawingml/2006/main">
            <a:ext uri="{FF2B5EF4-FFF2-40B4-BE49-F238E27FC236}">
              <a16:creationId xmlns:a16="http://schemas.microsoft.com/office/drawing/2014/main" id="{1ED3206B-C1CF-3743-5CC5-D27B2BFD505A}"/>
            </a:ext>
          </a:extLst>
        </cdr:cNvPr>
        <cdr:cNvSpPr/>
      </cdr:nvSpPr>
      <cdr:spPr>
        <a:xfrm xmlns:a="http://schemas.openxmlformats.org/drawingml/2006/main">
          <a:off x="341617" y="647773"/>
          <a:ext cx="419915" cy="228453"/>
        </a:xfrm>
        <a:prstGeom xmlns:a="http://schemas.openxmlformats.org/drawingml/2006/main" prst="ellipse">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zh-CN" alt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B9B41-CD29-43D2-ABB6-2C41C2F0C9E8}" type="datetimeFigureOut">
              <a:rPr lang="zh-CN" altLang="en-US" smtClean="0"/>
              <a:t>2024/1/28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BC918E-254B-412E-A68C-BF2903313D56}" type="slidenum">
              <a:rPr lang="zh-CN" altLang="en-US" smtClean="0"/>
              <a:t>‹#›</a:t>
            </a:fld>
            <a:endParaRPr lang="zh-CN" altLang="en-US"/>
          </a:p>
        </p:txBody>
      </p:sp>
    </p:spTree>
    <p:extLst>
      <p:ext uri="{BB962C8B-B14F-4D97-AF65-F5344CB8AC3E}">
        <p14:creationId xmlns:p14="http://schemas.microsoft.com/office/powerpoint/2010/main" val="1864450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Share with you some insights of education recommendation system. Today is like an overview of existing techniques, and on top of that, collaborated with Prof. </a:t>
            </a:r>
            <a:r>
              <a:rPr lang="en-US" altLang="zh-CN" dirty="0" err="1"/>
              <a:t>gerd</a:t>
            </a:r>
            <a:r>
              <a:rPr lang="en-US" altLang="zh-CN" dirty="0"/>
              <a:t>, we have new dataset regarding students taking physics courses throughout many years, and we want to discuss if this dataset could be useful for building a recommendation system.</a:t>
            </a:r>
            <a:endParaRPr lang="zh-CN" altLang="en-US" dirty="0"/>
          </a:p>
        </p:txBody>
      </p:sp>
      <p:sp>
        <p:nvSpPr>
          <p:cNvPr id="4" name="灯片编号占位符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261173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Don’t bother with how to derive this rule. It’s definitely sub-optimal, very efficient.</a:t>
            </a:r>
          </a:p>
          <a:p>
            <a:r>
              <a:rPr lang="en-US" altLang="zh-CN" b="0" i="0" dirty="0">
                <a:solidFill>
                  <a:srgbClr val="374151"/>
                </a:solidFill>
                <a:effectLst/>
                <a:latin typeface="Söhne"/>
              </a:rPr>
              <a:t>to minimize the </a:t>
            </a:r>
            <a:r>
              <a:rPr lang="en-US" altLang="zh-CN" b="0" i="0" dirty="0" err="1">
                <a:solidFill>
                  <a:srgbClr val="374151"/>
                </a:solidFill>
                <a:effectLst/>
                <a:latin typeface="Söhne"/>
              </a:rPr>
              <a:t>Frobenius</a:t>
            </a:r>
            <a:r>
              <a:rPr lang="en-US" altLang="zh-CN" b="0" i="0" dirty="0">
                <a:solidFill>
                  <a:srgbClr val="374151"/>
                </a:solidFill>
                <a:effectLst/>
                <a:latin typeface="Söhne"/>
              </a:rPr>
              <a:t> norm of the reconstruction error</a:t>
            </a:r>
            <a:endParaRPr lang="en-US" altLang="zh-CN" b="0" i="1" dirty="0">
              <a:solidFill>
                <a:srgbClr val="374151"/>
              </a:solidFill>
              <a:effectLst/>
              <a:latin typeface="KaTeX_Math"/>
            </a:endParaRPr>
          </a:p>
          <a:p>
            <a:r>
              <a:rPr lang="en-US" altLang="zh-CN" b="0" i="0" dirty="0">
                <a:solidFill>
                  <a:srgbClr val="202122"/>
                </a:solidFill>
                <a:effectLst/>
                <a:latin typeface="Arial" panose="020B0604020202020204" pitchFamily="34" charset="0"/>
              </a:rPr>
              <a:t>Note that the updates are done on an element by element basis not matrix multiplication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Other variants: </a:t>
            </a:r>
            <a:r>
              <a:rPr lang="en-US" altLang="zh-CN" sz="1200" b="0" i="0" dirty="0">
                <a:solidFill>
                  <a:srgbClr val="202122"/>
                </a:solidFill>
                <a:effectLst/>
                <a:latin typeface="Times New Roman" panose="02020603050405020304" pitchFamily="18" charset="0"/>
                <a:cs typeface="Times New Roman" panose="02020603050405020304" pitchFamily="18" charset="0"/>
              </a:rPr>
              <a:t>non-negative least squares solver,  regularize W or H</a:t>
            </a:r>
            <a:endParaRPr lang="zh-CN" altLang="en-US" sz="1200" dirty="0">
              <a:latin typeface="Times New Roman" panose="02020603050405020304" pitchFamily="18" charset="0"/>
              <a:cs typeface="Times New Roman" panose="02020603050405020304" pitchFamily="18" charset="0"/>
            </a:endParaRPr>
          </a:p>
          <a:p>
            <a:r>
              <a:rPr lang="en-US" altLang="zh-CN" b="0" i="0" dirty="0">
                <a:solidFill>
                  <a:srgbClr val="374151"/>
                </a:solidFill>
                <a:effectLst/>
                <a:latin typeface="Söhne"/>
              </a:rPr>
              <a:t>this closed-form solution may not satisfy the non-negativity constraint, so further adjustments are made to ensure that the solution remains non-negative.</a:t>
            </a:r>
            <a:endParaRPr lang="en-US" altLang="zh-CN" b="0" i="0" dirty="0">
              <a:solidFill>
                <a:srgbClr val="202122"/>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10</a:t>
            </a:fld>
            <a:endParaRPr lang="zh-CN" altLang="en-US"/>
          </a:p>
        </p:txBody>
      </p:sp>
    </p:spTree>
    <p:extLst>
      <p:ext uri="{BB962C8B-B14F-4D97-AF65-F5344CB8AC3E}">
        <p14:creationId xmlns:p14="http://schemas.microsoft.com/office/powerpoint/2010/main" val="3836093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Two variables, fix one and update the other, and do the other way around.</a:t>
            </a:r>
          </a:p>
          <a:p>
            <a:r>
              <a:rPr lang="en-US" altLang="zh-CN" b="0" i="0" dirty="0">
                <a:solidFill>
                  <a:srgbClr val="374151"/>
                </a:solidFill>
                <a:effectLst/>
                <a:latin typeface="Söhne"/>
              </a:rPr>
              <a:t>I would say these two methods in general don’t make a big difference in terms of the results, at least when I ran it.</a:t>
            </a:r>
          </a:p>
          <a:p>
            <a:endParaRPr lang="en-US" altLang="zh-CN" b="0" i="0" dirty="0">
              <a:solidFill>
                <a:srgbClr val="374151"/>
              </a:solidFill>
              <a:effectLst/>
              <a:latin typeface="Söhne"/>
            </a:endParaRPr>
          </a:p>
          <a:p>
            <a:r>
              <a:rPr lang="en-US" altLang="zh-CN" b="0" i="0" dirty="0">
                <a:solidFill>
                  <a:srgbClr val="374151"/>
                </a:solidFill>
                <a:effectLst/>
                <a:latin typeface="Söhne"/>
              </a:rPr>
              <a:t>this closed-form solution may not satisfy the non-negativity constraint, so further adjustments are made to ensure that the solution remains non-negative.</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11</a:t>
            </a:fld>
            <a:endParaRPr lang="zh-CN" altLang="en-US"/>
          </a:p>
        </p:txBody>
      </p:sp>
    </p:spTree>
    <p:extLst>
      <p:ext uri="{BB962C8B-B14F-4D97-AF65-F5344CB8AC3E}">
        <p14:creationId xmlns:p14="http://schemas.microsoft.com/office/powerpoint/2010/main" val="1838686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K is chosen depending on how much error you could accept.</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12</a:t>
            </a:fld>
            <a:endParaRPr lang="zh-CN" altLang="en-US"/>
          </a:p>
        </p:txBody>
      </p:sp>
    </p:spTree>
    <p:extLst>
      <p:ext uri="{BB962C8B-B14F-4D97-AF65-F5344CB8AC3E}">
        <p14:creationId xmlns:p14="http://schemas.microsoft.com/office/powerpoint/2010/main" val="206884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I still haven’t explained too much why we do this. We do MF because we want to find the low-dimensional feature. </a:t>
            </a:r>
          </a:p>
          <a:p>
            <a:r>
              <a:rPr lang="en-US" altLang="zh-CN" dirty="0"/>
              <a:t>If K is given in the dataset, we might be able to use it for cross-val. Not given, we could tune it on our own.</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13</a:t>
            </a:fld>
            <a:endParaRPr lang="zh-CN" altLang="en-US"/>
          </a:p>
        </p:txBody>
      </p:sp>
    </p:spTree>
    <p:extLst>
      <p:ext uri="{BB962C8B-B14F-4D97-AF65-F5344CB8AC3E}">
        <p14:creationId xmlns:p14="http://schemas.microsoft.com/office/powerpoint/2010/main" val="1728572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more important is H matrix.  Student matrix, knowledge state towards concepts. Student state estimator for exam mode</a:t>
            </a:r>
          </a:p>
          <a:p>
            <a:endParaRPr lang="en-US" altLang="zh-CN" dirty="0"/>
          </a:p>
          <a:p>
            <a:r>
              <a:rPr lang="en-US" altLang="zh-CN" dirty="0"/>
              <a:t>Take one specific column, it can be viewed as the students mastery level of each concept. The higher the value, the better the mastery.</a:t>
            </a:r>
          </a:p>
          <a:p>
            <a:r>
              <a:rPr lang="en-US" altLang="zh-CN" dirty="0"/>
              <a:t>This is just an example of possible latent concepts. Because our dataset do not have labels regarding concepts, we cannot verify that.</a:t>
            </a:r>
          </a:p>
          <a:p>
            <a:endParaRPr lang="en-US" altLang="zh-CN" dirty="0"/>
          </a:p>
          <a:p>
            <a:r>
              <a:rPr lang="en-US" altLang="zh-CN" dirty="0"/>
              <a:t>If you average across columns, you can get the students’ overall mastery level in this course.</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14</a:t>
            </a:fld>
            <a:endParaRPr lang="zh-CN" altLang="en-US"/>
          </a:p>
        </p:txBody>
      </p:sp>
    </p:spTree>
    <p:extLst>
      <p:ext uri="{BB962C8B-B14F-4D97-AF65-F5344CB8AC3E}">
        <p14:creationId xmlns:p14="http://schemas.microsoft.com/office/powerpoint/2010/main" val="287190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sounds good, but one issue, no unique solution.</a:t>
            </a:r>
          </a:p>
          <a:p>
            <a:r>
              <a:rPr lang="en-US" altLang="zh-CN" dirty="0"/>
              <a:t>Which means the W, and H could be transformed if we run the solver another time.</a:t>
            </a:r>
          </a:p>
          <a:p>
            <a:r>
              <a:rPr lang="en-US" altLang="zh-CN" dirty="0"/>
              <a:t>Although the error doesn’t change, the outputs totally change for different experiments even if the dataset is the same.</a:t>
            </a:r>
          </a:p>
          <a:p>
            <a:endParaRPr lang="en-US" altLang="zh-CN" dirty="0"/>
          </a:p>
          <a:p>
            <a:r>
              <a:rPr lang="en-US" altLang="zh-CN" dirty="0"/>
              <a:t>That makes the output for different experiments runs different, even though the dataset is the same.</a:t>
            </a:r>
          </a:p>
          <a:p>
            <a:r>
              <a:rPr lang="en-US" altLang="zh-CN" dirty="0"/>
              <a:t>For example, we take a single course in </a:t>
            </a:r>
            <a:r>
              <a:rPr lang="en-US" altLang="zh-CN" dirty="0" err="1"/>
              <a:t>Loncapa</a:t>
            </a:r>
            <a:r>
              <a:rPr lang="en-US" altLang="zh-CN" dirty="0"/>
              <a:t> exam. ,  the output of W and H are totally different. But the multiplication doesn’t change, they are roughly the same because they yield similar error.</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15</a:t>
            </a:fld>
            <a:endParaRPr lang="zh-CN" altLang="en-US"/>
          </a:p>
        </p:txBody>
      </p:sp>
    </p:spTree>
    <p:extLst>
      <p:ext uri="{BB962C8B-B14F-4D97-AF65-F5344CB8AC3E}">
        <p14:creationId xmlns:p14="http://schemas.microsoft.com/office/powerpoint/2010/main" val="766513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since the multiplication of W,H doesn’t vary too much in different runs, find a transformation matrix back. </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16</a:t>
            </a:fld>
            <a:endParaRPr lang="zh-CN" altLang="en-US"/>
          </a:p>
        </p:txBody>
      </p:sp>
    </p:spTree>
    <p:extLst>
      <p:ext uri="{BB962C8B-B14F-4D97-AF65-F5344CB8AC3E}">
        <p14:creationId xmlns:p14="http://schemas.microsoft.com/office/powerpoint/2010/main" val="136598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would using BMF by simply thresholding does not perform as good as NMF</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17</a:t>
            </a:fld>
            <a:endParaRPr lang="zh-CN" altLang="en-US"/>
          </a:p>
        </p:txBody>
      </p:sp>
    </p:spTree>
    <p:extLst>
      <p:ext uri="{BB962C8B-B14F-4D97-AF65-F5344CB8AC3E}">
        <p14:creationId xmlns:p14="http://schemas.microsoft.com/office/powerpoint/2010/main" val="3635642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 a sigmoid function on top of matrix factorization,  (convert any real number into a number between 0-1</a:t>
            </a:r>
            <a:r>
              <a:rPr lang="zh-CN" altLang="en-US" dirty="0"/>
              <a:t>，</a:t>
            </a:r>
            <a:r>
              <a:rPr lang="en-US" altLang="zh-CN" dirty="0"/>
              <a:t>can be viewed as probability of getting question correct.) add regularization term and apply SGD to optimize the cost function.</a:t>
            </a:r>
          </a:p>
          <a:p>
            <a:endParaRPr lang="en-US" altLang="zh-CN" dirty="0"/>
          </a:p>
          <a:p>
            <a:r>
              <a:rPr lang="en-US" altLang="zh-CN" dirty="0"/>
              <a:t>Because there code is not open-sourced, we actually spent quite a lot of time implementing the </a:t>
            </a:r>
            <a:r>
              <a:rPr lang="en-US" altLang="zh-CN" dirty="0" err="1"/>
              <a:t>alogrithms</a:t>
            </a:r>
            <a:r>
              <a:rPr lang="en-US" altLang="zh-CN" dirty="0"/>
              <a:t>, but we cannot match the results they said. We can achieve relatively similar reconstruction error. But regarding the non-uniqueness issue, they report a low difference between W in different experiment runs, but ours are a bit higher. Anyways, still there are non-uniqueness issue if you want to use this type of methods as an estimator of student knowledge state.</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18</a:t>
            </a:fld>
            <a:endParaRPr lang="zh-CN" altLang="en-US"/>
          </a:p>
        </p:txBody>
      </p:sp>
    </p:spTree>
    <p:extLst>
      <p:ext uri="{BB962C8B-B14F-4D97-AF65-F5344CB8AC3E}">
        <p14:creationId xmlns:p14="http://schemas.microsoft.com/office/powerpoint/2010/main" val="2122716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all about MF</a:t>
            </a:r>
          </a:p>
          <a:p>
            <a:r>
              <a:rPr lang="en-US" altLang="zh-CN" dirty="0"/>
              <a:t>We also have another mode in </a:t>
            </a:r>
            <a:r>
              <a:rPr lang="en-US" altLang="zh-CN" dirty="0" err="1"/>
              <a:t>LonCapa</a:t>
            </a:r>
            <a:r>
              <a:rPr lang="en-US" altLang="zh-CN" dirty="0"/>
              <a:t>, After processing the dataset, we can formulate it into this format.</a:t>
            </a:r>
          </a:p>
          <a:p>
            <a:r>
              <a:rPr lang="en-US" altLang="zh-CN" dirty="0"/>
              <a:t>This time, students have learning sequence, and they solve different exercises in a time order</a:t>
            </a:r>
          </a:p>
          <a:p>
            <a:r>
              <a:rPr lang="en-US" altLang="zh-CN" dirty="0"/>
              <a:t>It has different characteristics compared to exam mode</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20</a:t>
            </a:fld>
            <a:endParaRPr lang="zh-CN" altLang="en-US"/>
          </a:p>
        </p:txBody>
      </p:sp>
    </p:spTree>
    <p:extLst>
      <p:ext uri="{BB962C8B-B14F-4D97-AF65-F5344CB8AC3E}">
        <p14:creationId xmlns:p14="http://schemas.microsoft.com/office/powerpoint/2010/main" val="1838965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Motivation: dataset that recorded students taking exam, exercise, and we want to know if we can do personalized learning based on this dataset. This is under the big field of educational data mining, where you have many different datasets, and it could involve data analysis, machine learning methods to utilize those datasets</a:t>
            </a:r>
          </a:p>
          <a:p>
            <a:endParaRPr lang="en-US" altLang="zh-CN"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2</a:t>
            </a:fld>
            <a:endParaRPr lang="zh-CN" altLang="en-US"/>
          </a:p>
        </p:txBody>
      </p:sp>
    </p:spTree>
    <p:extLst>
      <p:ext uri="{BB962C8B-B14F-4D97-AF65-F5344CB8AC3E}">
        <p14:creationId xmlns:p14="http://schemas.microsoft.com/office/powerpoint/2010/main" val="990534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xt</a:t>
            </a:r>
            <a:r>
              <a:rPr lang="en-US" altLang="zh-CN" dirty="0"/>
              <a:t> is a tuple (qt, at)</a:t>
            </a:r>
          </a:p>
          <a:p>
            <a:endParaRPr lang="en-US" altLang="zh-CN" dirty="0"/>
          </a:p>
          <a:p>
            <a:r>
              <a:rPr lang="en-US" altLang="zh-CN" dirty="0"/>
              <a:t>The reason we want to use knowledge tracing is that we want 1. estimate student knowledge state when the dataset contains temporal info. Or . we need to be able to predict student future performance based on past trajectory so that we can design recommendation policy</a:t>
            </a:r>
          </a:p>
          <a:p>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21</a:t>
            </a:fld>
            <a:endParaRPr lang="zh-CN" altLang="en-US"/>
          </a:p>
        </p:txBody>
      </p:sp>
    </p:spTree>
    <p:extLst>
      <p:ext uri="{BB962C8B-B14F-4D97-AF65-F5344CB8AC3E}">
        <p14:creationId xmlns:p14="http://schemas.microsoft.com/office/powerpoint/2010/main" val="1221066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Markov process. Model a question learning process as a Markov process, with some observed state and hidden state. . In BKT, four training parameters per question. L,T,S,G</a:t>
            </a:r>
          </a:p>
          <a:p>
            <a:r>
              <a:rPr lang="en-US" altLang="zh-CN" dirty="0"/>
              <a:t> Initially you have a state L0, and you have a possibility of being learned or not-learned at initial point. Then you will </a:t>
            </a:r>
            <a:r>
              <a:rPr lang="en-US" altLang="zh-CN" dirty="0" err="1"/>
              <a:t>answser</a:t>
            </a:r>
            <a:r>
              <a:rPr lang="en-US" altLang="zh-CN" dirty="0"/>
              <a:t> question, and have a possibility P(T) of transiting from unlearned to learned state.  Based on the result/observation (</a:t>
            </a:r>
            <a:r>
              <a:rPr lang="en-US" altLang="zh-CN" dirty="0" err="1"/>
              <a:t>correct,incorrect</a:t>
            </a:r>
            <a:r>
              <a:rPr lang="en-US" altLang="zh-CN" dirty="0"/>
              <a:t>), the BKT will update the posterior probability of knowledge state.</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22</a:t>
            </a:fld>
            <a:endParaRPr lang="zh-CN" altLang="en-US"/>
          </a:p>
        </p:txBody>
      </p:sp>
    </p:spTree>
    <p:extLst>
      <p:ext uri="{BB962C8B-B14F-4D97-AF65-F5344CB8AC3E}">
        <p14:creationId xmlns:p14="http://schemas.microsoft.com/office/powerpoint/2010/main" val="3004329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simplest model of IRT has two parameters to fit.  You will calculate the possibility of getting question correct based on ability and difficulty.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machine learning perspective, LGR method: estimate student performance by learning a logistic function (using different input features for different methods),  Trying to find the parameters that best fit the observations</a:t>
            </a:r>
          </a:p>
          <a:p>
            <a:endParaRPr lang="en-US" altLang="zh-CN" dirty="0"/>
          </a:p>
          <a:p>
            <a:r>
              <a:rPr lang="en-US" altLang="zh-CN" dirty="0"/>
              <a:t>Estimate knowledge and difficulty together. After that, give item difficulty estimate, we can assess a student knowledge</a:t>
            </a:r>
          </a:p>
          <a:p>
            <a:r>
              <a:rPr lang="en-US" altLang="zh-CN" dirty="0"/>
              <a:t>, you are essentially learning a logistic regression network with different input features.</a:t>
            </a:r>
          </a:p>
          <a:p>
            <a:r>
              <a:rPr lang="en-US" altLang="zh-CN" dirty="0"/>
              <a:t>We fit logistic regression models by maximizing the likelihood of the training set</a:t>
            </a:r>
          </a:p>
          <a:p>
            <a:r>
              <a:rPr lang="en-US" altLang="zh-CN" dirty="0"/>
              <a:t>Can be fit by EM method</a:t>
            </a:r>
          </a:p>
        </p:txBody>
      </p:sp>
      <p:sp>
        <p:nvSpPr>
          <p:cNvPr id="4" name="灯片编号占位符 3"/>
          <p:cNvSpPr>
            <a:spLocks noGrp="1"/>
          </p:cNvSpPr>
          <p:nvPr>
            <p:ph type="sldNum" sz="quarter" idx="5"/>
          </p:nvPr>
        </p:nvSpPr>
        <p:spPr/>
        <p:txBody>
          <a:bodyPr/>
          <a:lstStyle/>
          <a:p>
            <a:fld id="{7CBC918E-254B-412E-A68C-BF2903313D56}" type="slidenum">
              <a:rPr lang="zh-CN" altLang="en-US" smtClean="0"/>
              <a:t>23</a:t>
            </a:fld>
            <a:endParaRPr lang="zh-CN" altLang="en-US"/>
          </a:p>
        </p:txBody>
      </p:sp>
    </p:spTree>
    <p:extLst>
      <p:ext uri="{BB962C8B-B14F-4D97-AF65-F5344CB8AC3E}">
        <p14:creationId xmlns:p14="http://schemas.microsoft.com/office/powerpoint/2010/main" val="1276085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earliest deep learning methods for knowledge tracing use a network called RNN (quite common in NLP). </a:t>
            </a:r>
          </a:p>
          <a:p>
            <a:r>
              <a:rPr lang="en-US" altLang="zh-CN" dirty="0"/>
              <a:t>RNN: normal network + feedback loop</a:t>
            </a:r>
          </a:p>
          <a:p>
            <a:r>
              <a:rPr lang="en-US" altLang="zh-CN" dirty="0"/>
              <a:t>Right pic: Unrolled version of RNN. They are equivalent.</a:t>
            </a:r>
          </a:p>
          <a:p>
            <a:r>
              <a:rPr lang="en-US" altLang="zh-CN" dirty="0"/>
              <a:t>This why RNN, because its nature has the ability to learn past information</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24</a:t>
            </a:fld>
            <a:endParaRPr lang="zh-CN" altLang="en-US"/>
          </a:p>
        </p:txBody>
      </p:sp>
    </p:spTree>
    <p:extLst>
      <p:ext uri="{BB962C8B-B14F-4D97-AF65-F5344CB8AC3E}">
        <p14:creationId xmlns:p14="http://schemas.microsoft.com/office/powerpoint/2010/main" val="3613465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Knowledge tracing using deep learning based method is called DKT. It was proposed in 2015, and the first DKT method uses vanilla RNN</a:t>
            </a:r>
          </a:p>
          <a:p>
            <a:r>
              <a:rPr lang="en-US" altLang="zh-CN" dirty="0">
                <a:latin typeface="Times New Roman" panose="02020603050405020304" pitchFamily="18" charset="0"/>
                <a:cs typeface="Times New Roman" panose="02020603050405020304" pitchFamily="18" charset="0"/>
              </a:rPr>
              <a:t>One important param in RNN (sequence length): </a:t>
            </a:r>
          </a:p>
          <a:p>
            <a:r>
              <a:rPr lang="en-US" altLang="zh-CN" dirty="0">
                <a:latin typeface="Times New Roman" panose="02020603050405020304" pitchFamily="18" charset="0"/>
                <a:cs typeface="Times New Roman" panose="02020603050405020304" pitchFamily="18" charset="0"/>
              </a:rPr>
              <a:t>Input: the combination of which exercise was answered and if the exercise was answered correctly</a:t>
            </a:r>
          </a:p>
          <a:p>
            <a:r>
              <a:rPr lang="en-US" altLang="zh-CN" dirty="0">
                <a:latin typeface="Times New Roman" panose="02020603050405020304" pitchFamily="18" charset="0"/>
                <a:cs typeface="Times New Roman" panose="02020603050405020304" pitchFamily="18" charset="0"/>
              </a:rPr>
              <a:t>Output: For each student, we can predict from time 0 to T, his/her probability of answering each question correctly </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25</a:t>
            </a:fld>
            <a:endParaRPr lang="zh-CN" altLang="en-US"/>
          </a:p>
        </p:txBody>
      </p:sp>
    </p:spTree>
    <p:extLst>
      <p:ext uri="{BB962C8B-B14F-4D97-AF65-F5344CB8AC3E}">
        <p14:creationId xmlns:p14="http://schemas.microsoft.com/office/powerpoint/2010/main" val="1787263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Following that DKT, Thery are a lot of modifications of network </a:t>
            </a:r>
            <a:r>
              <a:rPr lang="en-US" altLang="zh-CN" dirty="0" err="1"/>
              <a:t>achitectures</a:t>
            </a:r>
            <a:r>
              <a:rPr lang="en-US" altLang="zh-CN" dirty="0"/>
              <a:t> to become different models.</a:t>
            </a:r>
          </a:p>
          <a:p>
            <a:endParaRPr lang="en-US" altLang="zh-CN" dirty="0"/>
          </a:p>
          <a:p>
            <a:r>
              <a:rPr lang="en-US" altLang="zh-CN" dirty="0"/>
              <a:t>The input and the ways to pre-process inputs are the same, just the training network structures has changed. </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26</a:t>
            </a:fld>
            <a:endParaRPr lang="zh-CN" altLang="en-US"/>
          </a:p>
        </p:txBody>
      </p:sp>
    </p:spTree>
    <p:extLst>
      <p:ext uri="{BB962C8B-B14F-4D97-AF65-F5344CB8AC3E}">
        <p14:creationId xmlns:p14="http://schemas.microsoft.com/office/powerpoint/2010/main" val="1483365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I have introduced all three main categories of knowledge tracing methods, lets see the experiment results. We run different models on different open datasets and our own Lon-</a:t>
            </a:r>
            <a:r>
              <a:rPr lang="en-US" altLang="zh-CN" dirty="0" err="1"/>
              <a:t>capa</a:t>
            </a:r>
            <a:r>
              <a:rPr lang="en-US" altLang="zh-CN" dirty="0"/>
              <a:t>. Here is the statistics of the datasets for your information.</a:t>
            </a:r>
          </a:p>
          <a:p>
            <a:r>
              <a:rPr lang="en-US" altLang="zh-CN" dirty="0"/>
              <a:t>Some literature doing Benchmarking on all open datasets, and compare and  analyze the detailed characteristics of each open dataset and how these relate to knowledge tracing performance and model selection. I don’t have time to discuss this into detail but I would refer you to the appendix in the slides for more info</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27</a:t>
            </a:fld>
            <a:endParaRPr lang="zh-CN" altLang="en-US"/>
          </a:p>
        </p:txBody>
      </p:sp>
    </p:spTree>
    <p:extLst>
      <p:ext uri="{BB962C8B-B14F-4D97-AF65-F5344CB8AC3E}">
        <p14:creationId xmlns:p14="http://schemas.microsoft.com/office/powerpoint/2010/main" val="1580700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A1B1F"/>
                </a:solidFill>
                <a:effectLst/>
                <a:latin typeface="Inter"/>
              </a:rPr>
              <a:t>Plot the value for a binary classifier at different thresholds, you get ROC curve, and the area..  .AUC is a general metric to evaluate the performance of binary classifier (label is correct, incorrect, essentially training a binary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A1B1F"/>
                </a:solidFill>
                <a:effectLst/>
                <a:latin typeface="Inter"/>
              </a:rPr>
              <a:t>Middle line corresponds to random guess, worst case, our model doesn’t do anything. The best score is 1, the higher the better.</a:t>
            </a:r>
            <a:endParaRPr lang="zh-CN" altLang="en-US" dirty="0"/>
          </a:p>
          <a:p>
            <a:endParaRPr lang="en-US" altLang="zh-CN" b="0" i="0" dirty="0">
              <a:solidFill>
                <a:srgbClr val="1A1B1F"/>
              </a:solidFill>
              <a:effectLst/>
              <a:latin typeface="Inter"/>
            </a:endParaRPr>
          </a:p>
          <a:p>
            <a:r>
              <a:rPr lang="en-US" altLang="zh-CN" b="0" i="0" dirty="0">
                <a:solidFill>
                  <a:srgbClr val="1A1B1F"/>
                </a:solidFill>
                <a:effectLst/>
                <a:latin typeface="Inter"/>
              </a:rPr>
              <a:t>As you try to increase the TPR (i.e., correctly identify more positive cases), the FPR may also increase (i.e., you get more false alarms). </a:t>
            </a:r>
          </a:p>
        </p:txBody>
      </p:sp>
      <p:sp>
        <p:nvSpPr>
          <p:cNvPr id="4" name="灯片编号占位符 3"/>
          <p:cNvSpPr>
            <a:spLocks noGrp="1"/>
          </p:cNvSpPr>
          <p:nvPr>
            <p:ph type="sldNum" sz="quarter" idx="5"/>
          </p:nvPr>
        </p:nvSpPr>
        <p:spPr/>
        <p:txBody>
          <a:bodyPr/>
          <a:lstStyle/>
          <a:p>
            <a:fld id="{7CBC918E-254B-412E-A68C-BF2903313D56}" type="slidenum">
              <a:rPr lang="zh-CN" altLang="en-US" smtClean="0"/>
              <a:t>28</a:t>
            </a:fld>
            <a:endParaRPr lang="zh-CN" altLang="en-US"/>
          </a:p>
        </p:txBody>
      </p:sp>
    </p:spTree>
    <p:extLst>
      <p:ext uri="{BB962C8B-B14F-4D97-AF65-F5344CB8AC3E}">
        <p14:creationId xmlns:p14="http://schemas.microsoft.com/office/powerpoint/2010/main" val="2314370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 a sanity check. We run different knowledge tracing models from three categories on some of the open datasets as well as our Lon-</a:t>
            </a:r>
            <a:r>
              <a:rPr lang="en-US" altLang="zh-CN" dirty="0" err="1"/>
              <a:t>Capa</a:t>
            </a:r>
            <a:r>
              <a:rPr lang="en-US" altLang="zh-CN" dirty="0"/>
              <a:t>. The evaluation metric is AUC score, which is commonly used in machine learning. It can evaluate a performance of a binary classifier. The worst score is 0.5 (random guess)</a:t>
            </a:r>
          </a:p>
          <a:p>
            <a:endParaRPr lang="en-US" altLang="zh-CN" dirty="0"/>
          </a:p>
          <a:p>
            <a:r>
              <a:rPr lang="en-US" altLang="zh-CN" dirty="0"/>
              <a:t>Focus on Knowledge tracing models on our dataset</a:t>
            </a:r>
            <a:r>
              <a:rPr lang="zh-CN" altLang="en-US" dirty="0"/>
              <a:t>， </a:t>
            </a:r>
            <a:r>
              <a:rPr lang="en-US" altLang="zh-CN" dirty="0"/>
              <a:t>&gt;0.5, good, saying that all the models can somehow predict the future performance on our dataset (dataset is reasonable). The comparison across dataset quality sometimes does not make sense.</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29</a:t>
            </a:fld>
            <a:endParaRPr lang="zh-CN" altLang="en-US"/>
          </a:p>
        </p:txBody>
      </p:sp>
    </p:spTree>
    <p:extLst>
      <p:ext uri="{BB962C8B-B14F-4D97-AF65-F5344CB8AC3E}">
        <p14:creationId xmlns:p14="http://schemas.microsoft.com/office/powerpoint/2010/main" val="740503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discuss how the performance changes as we change the sequence length in </a:t>
            </a:r>
            <a:r>
              <a:rPr lang="en-US" altLang="zh-CN" dirty="0" err="1"/>
              <a:t>dkt</a:t>
            </a:r>
            <a:r>
              <a:rPr lang="en-US" altLang="zh-CN" dirty="0"/>
              <a:t> (how many past steps are taken into account in the network training)</a:t>
            </a:r>
          </a:p>
          <a:p>
            <a:r>
              <a:rPr lang="en-US" altLang="zh-CN" dirty="0"/>
              <a:t>as the sequence length increases, the AUC score also gradually improves and levels off</a:t>
            </a:r>
          </a:p>
          <a:p>
            <a:r>
              <a:rPr lang="en-US" altLang="zh-CN" dirty="0"/>
              <a:t>As we take into account more past steps, the performance becomes better, meaning that at least there is not too much noise in the dataset such that we can actually learn a pattern from past info.</a:t>
            </a:r>
          </a:p>
          <a:p>
            <a:endParaRPr lang="en-US" altLang="zh-CN" dirty="0"/>
          </a:p>
          <a:p>
            <a:r>
              <a:rPr lang="en-US" altLang="zh-CN" dirty="0"/>
              <a:t> until the sequence length is approximately half of the </a:t>
            </a:r>
            <a:r>
              <a:rPr lang="en-US" altLang="zh-CN" dirty="0" err="1"/>
              <a:t>daverage</a:t>
            </a:r>
            <a:r>
              <a:rPr lang="en-US" altLang="zh-CN" dirty="0"/>
              <a:t> total sequence length.</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30</a:t>
            </a:fld>
            <a:endParaRPr lang="zh-CN" altLang="en-US"/>
          </a:p>
        </p:txBody>
      </p:sp>
    </p:spTree>
    <p:extLst>
      <p:ext uri="{BB962C8B-B14F-4D97-AF65-F5344CB8AC3E}">
        <p14:creationId xmlns:p14="http://schemas.microsoft.com/office/powerpoint/2010/main" val="365721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Goal: personalized learning.  To achieve this goal, basically the workflow is : analyze the dataset, estimate students knowledge state towards the concepts in a course, be able to predict their future performance.  After that, we should train a recommendation policy in recommender system and then this recommender system further interact with students to improve the policy. Two ways: 1. no online data, we can only get feedback from virtual student (student knowledge estimator), OR, interact with real students.  achieve the goal of personalized learning. As you can see, there is some RL stuff involved, but I won’t talk about this today. Today our focus is knowledge state estimator.</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3</a:t>
            </a:fld>
            <a:endParaRPr lang="zh-CN" altLang="en-US"/>
          </a:p>
        </p:txBody>
      </p:sp>
    </p:spTree>
    <p:extLst>
      <p:ext uri="{BB962C8B-B14F-4D97-AF65-F5344CB8AC3E}">
        <p14:creationId xmlns:p14="http://schemas.microsoft.com/office/powerpoint/2010/main" val="2022410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 DKT to discover latent structure, and then cross-validate with NMF.</a:t>
            </a:r>
          </a:p>
          <a:p>
            <a:endParaRPr lang="en-US" altLang="zh-CN" dirty="0"/>
          </a:p>
          <a:p>
            <a:r>
              <a:rPr lang="en-US" altLang="zh-CN" dirty="0"/>
              <a:t>Here, suggested reward function and action-value function in another literature</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33</a:t>
            </a:fld>
            <a:endParaRPr lang="zh-CN" altLang="en-US"/>
          </a:p>
        </p:txBody>
      </p:sp>
    </p:spTree>
    <p:extLst>
      <p:ext uri="{BB962C8B-B14F-4D97-AF65-F5344CB8AC3E}">
        <p14:creationId xmlns:p14="http://schemas.microsoft.com/office/powerpoint/2010/main" val="2793195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See the difference towards sparce coding</a:t>
            </a:r>
          </a:p>
          <a:p>
            <a:pPr marL="228600" indent="-228600">
              <a:buAutoNum type="arabicPeriod"/>
            </a:pPr>
            <a:r>
              <a:rPr lang="en-US" altLang="zh-CN" dirty="0"/>
              <a:t>Assume we know W, try to see if we can get a better </a:t>
            </a:r>
            <a:r>
              <a:rPr lang="en-US" altLang="zh-CN" dirty="0" err="1"/>
              <a:t>C_est</a:t>
            </a:r>
            <a:endParaRPr lang="en-US" altLang="zh-CN" dirty="0"/>
          </a:p>
          <a:p>
            <a:pPr marL="228600" indent="-228600">
              <a:buAutoNum type="arabicPeriod"/>
            </a:pPr>
            <a:r>
              <a:rPr lang="en-US" altLang="zh-CN" dirty="0"/>
              <a:t>Include tag analysis</a:t>
            </a:r>
          </a:p>
          <a:p>
            <a:pPr marL="228600" indent="-228600">
              <a:buAutoNum type="arabicPeriod"/>
            </a:pPr>
            <a:r>
              <a:rPr lang="en-US" altLang="zh-CN" dirty="0"/>
              <a:t>Split students in a same course into multiple groups, check if the </a:t>
            </a:r>
            <a:r>
              <a:rPr lang="en-US" altLang="zh-CN" dirty="0" err="1"/>
              <a:t>W_hat</a:t>
            </a:r>
            <a:r>
              <a:rPr lang="en-US" altLang="zh-CN" dirty="0"/>
              <a:t> are similar among this group. Change </a:t>
            </a:r>
            <a:r>
              <a:rPr lang="en-US" altLang="zh-CN" dirty="0" err="1"/>
              <a:t>lamda</a:t>
            </a:r>
            <a:r>
              <a:rPr lang="en-US" altLang="zh-CN" dirty="0"/>
              <a:t>, gamma, and see if the result are concentrated to </a:t>
            </a:r>
            <a:r>
              <a:rPr lang="en-US" altLang="zh-CN" dirty="0" err="1"/>
              <a:t>W_gt</a:t>
            </a:r>
            <a:endParaRPr lang="en-US" altLang="zh-CN" dirty="0"/>
          </a:p>
          <a:p>
            <a:pPr marL="228600" indent="-228600">
              <a:buAutoNum type="arabicPeriod"/>
            </a:pPr>
            <a:r>
              <a:rPr lang="en-US" altLang="zh-CN" dirty="0"/>
              <a:t>Try deep learning neural network.</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37</a:t>
            </a:fld>
            <a:endParaRPr lang="zh-CN" altLang="en-US"/>
          </a:p>
        </p:txBody>
      </p:sp>
    </p:spTree>
    <p:extLst>
      <p:ext uri="{BB962C8B-B14F-4D97-AF65-F5344CB8AC3E}">
        <p14:creationId xmlns:p14="http://schemas.microsoft.com/office/powerpoint/2010/main" val="3608979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drawback: hidden state is not physically explainable. What is the physical meaning of values in the hidden state. </a:t>
            </a:r>
          </a:p>
          <a:p>
            <a:r>
              <a:rPr lang="en-US" altLang="zh-CN" dirty="0"/>
              <a:t>Still</a:t>
            </a:r>
            <a:r>
              <a:rPr lang="zh-CN" altLang="en-US" dirty="0"/>
              <a:t> </a:t>
            </a:r>
            <a:r>
              <a:rPr lang="en-US" altLang="zh-CN" dirty="0"/>
              <a:t>not</a:t>
            </a:r>
            <a:r>
              <a:rPr lang="zh-CN" altLang="en-US" dirty="0"/>
              <a:t> </a:t>
            </a:r>
            <a:r>
              <a:rPr lang="en-US" altLang="zh-CN" dirty="0"/>
              <a:t>that</a:t>
            </a:r>
            <a:r>
              <a:rPr lang="zh-CN" altLang="en-US" dirty="0"/>
              <a:t> </a:t>
            </a:r>
            <a:r>
              <a:rPr lang="en-US" altLang="zh-CN" dirty="0"/>
              <a:t>explainable,</a:t>
            </a:r>
            <a:r>
              <a:rPr lang="zh-CN" altLang="en-US" dirty="0"/>
              <a:t> </a:t>
            </a:r>
            <a:r>
              <a:rPr lang="en-US" altLang="zh-CN" dirty="0"/>
              <a:t>people are working into that direction. </a:t>
            </a:r>
          </a:p>
          <a:p>
            <a:r>
              <a:rPr lang="en-US" altLang="zh-CN" dirty="0"/>
              <a:t>For example, combine this with IRT. </a:t>
            </a:r>
          </a:p>
        </p:txBody>
      </p:sp>
      <p:sp>
        <p:nvSpPr>
          <p:cNvPr id="4" name="灯片编号占位符 3"/>
          <p:cNvSpPr>
            <a:spLocks noGrp="1"/>
          </p:cNvSpPr>
          <p:nvPr>
            <p:ph type="sldNum" sz="quarter" idx="5"/>
          </p:nvPr>
        </p:nvSpPr>
        <p:spPr/>
        <p:txBody>
          <a:bodyPr/>
          <a:lstStyle/>
          <a:p>
            <a:fld id="{7CBC918E-254B-412E-A68C-BF2903313D56}" type="slidenum">
              <a:rPr lang="zh-CN" altLang="en-US" smtClean="0"/>
              <a:t>42</a:t>
            </a:fld>
            <a:endParaRPr lang="zh-CN" altLang="en-US"/>
          </a:p>
        </p:txBody>
      </p:sp>
    </p:spTree>
    <p:extLst>
      <p:ext uri="{BB962C8B-B14F-4D97-AF65-F5344CB8AC3E}">
        <p14:creationId xmlns:p14="http://schemas.microsoft.com/office/powerpoint/2010/main" val="1860913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some datasets, they can improve to some extent.</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43</a:t>
            </a:fld>
            <a:endParaRPr lang="zh-CN" altLang="en-US"/>
          </a:p>
        </p:txBody>
      </p:sp>
    </p:spTree>
    <p:extLst>
      <p:ext uri="{BB962C8B-B14F-4D97-AF65-F5344CB8AC3E}">
        <p14:creationId xmlns:p14="http://schemas.microsoft.com/office/powerpoint/2010/main" val="27706995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Hand design some features for logistic regression</a:t>
            </a:r>
          </a:p>
          <a:p>
            <a:r>
              <a:rPr lang="en-US" altLang="zh-CN" dirty="0"/>
              <a:t>Run a model for 1000 epochs</a:t>
            </a:r>
          </a:p>
          <a:p>
            <a:r>
              <a:rPr lang="en-US" altLang="zh-CN" dirty="0"/>
              <a:t>Add a pretrained embedding layer</a:t>
            </a:r>
          </a:p>
          <a:p>
            <a:r>
              <a:rPr lang="en-US" altLang="zh-CN" dirty="0"/>
              <a:t>DKT on exam</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44</a:t>
            </a:fld>
            <a:endParaRPr lang="zh-CN" altLang="en-US"/>
          </a:p>
        </p:txBody>
      </p:sp>
    </p:spTree>
    <p:extLst>
      <p:ext uri="{BB962C8B-B14F-4D97-AF65-F5344CB8AC3E}">
        <p14:creationId xmlns:p14="http://schemas.microsoft.com/office/powerpoint/2010/main" val="1424174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Toolbox section</a:t>
            </a:r>
          </a:p>
          <a:p>
            <a:r>
              <a:rPr lang="en-US" altLang="zh-CN" dirty="0"/>
              <a:t>2.Qualitative </a:t>
            </a:r>
            <a:r>
              <a:rPr lang="en-US" altLang="zh-CN" dirty="0" err="1"/>
              <a:t>comparsion</a:t>
            </a:r>
            <a:r>
              <a:rPr lang="en-US" altLang="zh-CN" dirty="0"/>
              <a:t> of </a:t>
            </a:r>
            <a:r>
              <a:rPr lang="en-US" altLang="zh-CN" dirty="0" err="1"/>
              <a:t>loncapa</a:t>
            </a:r>
            <a:r>
              <a:rPr lang="en-US" altLang="zh-CN" dirty="0"/>
              <a:t> vs open datasets. What it looks like on a real-classroom dataset. </a:t>
            </a:r>
          </a:p>
          <a:p>
            <a:r>
              <a:rPr lang="en-US" altLang="zh-CN" dirty="0"/>
              <a:t>3.Maybe combining CF with KT.</a:t>
            </a:r>
          </a:p>
          <a:p>
            <a:endParaRPr lang="en-US" altLang="zh-CN" dirty="0"/>
          </a:p>
          <a:p>
            <a:pPr marL="342900" indent="-342900">
              <a:buAutoNum type="arabicPeriod"/>
            </a:pPr>
            <a:r>
              <a:rPr lang="en-US" altLang="zh-CN" dirty="0"/>
              <a:t>Use SPARFA just as a state estimator, and compare with convex/non-convex opt method</a:t>
            </a:r>
          </a:p>
          <a:p>
            <a:pPr marL="342900" indent="-342900">
              <a:buAutoNum type="arabicPeriod"/>
            </a:pPr>
            <a:r>
              <a:rPr lang="en-US" altLang="zh-CN" dirty="0"/>
              <a:t>Use SPARFA as a recommender, but no guarantee</a:t>
            </a:r>
          </a:p>
          <a:p>
            <a:pPr marL="342900" indent="-342900">
              <a:buAutoNum type="arabicPeriod"/>
            </a:pPr>
            <a:r>
              <a:rPr lang="en-US" altLang="zh-CN" dirty="0"/>
              <a:t>Use deep learning as a recommender, but only have relatively small dataset</a:t>
            </a:r>
            <a:r>
              <a:rPr lang="zh-CN" altLang="en-US" dirty="0"/>
              <a:t> </a:t>
            </a:r>
            <a:r>
              <a:rPr lang="en-US" altLang="zh-CN" dirty="0"/>
              <a:t>for</a:t>
            </a:r>
            <a:r>
              <a:rPr lang="zh-CN" altLang="en-US" dirty="0"/>
              <a:t> </a:t>
            </a:r>
            <a:r>
              <a:rPr lang="en-US" altLang="zh-CN" dirty="0" err="1"/>
              <a:t>Loncapa</a:t>
            </a:r>
            <a:endParaRPr lang="en-US" altLang="zh-CN" dirty="0"/>
          </a:p>
          <a:p>
            <a:pPr marL="342900" indent="-342900">
              <a:buAutoNum type="arabicPeriod"/>
            </a:pPr>
            <a:r>
              <a:rPr lang="en-US" altLang="zh-CN" dirty="0"/>
              <a:t>Use Bayesian knowledge tracing for small dataset (offline learning scenario)</a:t>
            </a:r>
          </a:p>
          <a:p>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46</a:t>
            </a:fld>
            <a:endParaRPr lang="zh-CN" altLang="en-US"/>
          </a:p>
        </p:txBody>
      </p:sp>
    </p:spTree>
    <p:extLst>
      <p:ext uri="{BB962C8B-B14F-4D97-AF65-F5344CB8AC3E}">
        <p14:creationId xmlns:p14="http://schemas.microsoft.com/office/powerpoint/2010/main" val="3056610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47</a:t>
            </a:fld>
            <a:endParaRPr lang="zh-CN" altLang="en-US"/>
          </a:p>
        </p:txBody>
      </p:sp>
    </p:spTree>
    <p:extLst>
      <p:ext uri="{BB962C8B-B14F-4D97-AF65-F5344CB8AC3E}">
        <p14:creationId xmlns:p14="http://schemas.microsoft.com/office/powerpoint/2010/main" val="3845254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4</a:t>
            </a:fld>
            <a:endParaRPr lang="zh-CN" altLang="en-US"/>
          </a:p>
        </p:txBody>
      </p:sp>
    </p:spTree>
    <p:extLst>
      <p:ext uri="{BB962C8B-B14F-4D97-AF65-F5344CB8AC3E}">
        <p14:creationId xmlns:p14="http://schemas.microsoft.com/office/powerpoint/2010/main" val="725228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Loncapa</a:t>
            </a:r>
            <a:r>
              <a:rPr lang="en-US" altLang="zh-CN" dirty="0"/>
              <a:t> dataset, two scenarios: model-based MF and knowledge tracing.  Knowledge tracing requires huge dataset (only for online learning), but actually in </a:t>
            </a:r>
            <a:r>
              <a:rPr lang="en-US" altLang="zh-CN" dirty="0" err="1"/>
              <a:t>Loncapa</a:t>
            </a:r>
            <a:r>
              <a:rPr lang="en-US" altLang="zh-CN" dirty="0"/>
              <a:t>, in conventional class room setting, we still have sufficient dataset to fit knowledge tracing</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5</a:t>
            </a:fld>
            <a:endParaRPr lang="zh-CN" altLang="en-US"/>
          </a:p>
        </p:txBody>
      </p:sp>
    </p:spTree>
    <p:extLst>
      <p:ext uri="{BB962C8B-B14F-4D97-AF65-F5344CB8AC3E}">
        <p14:creationId xmlns:p14="http://schemas.microsoft.com/office/powerpoint/2010/main" val="171035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find Graded by TA mode has only very small portion and we would discard it.</a:t>
            </a:r>
            <a:endParaRPr lang="zh-CN" altLang="en-US" dirty="0"/>
          </a:p>
        </p:txBody>
      </p:sp>
      <p:sp>
        <p:nvSpPr>
          <p:cNvPr id="4" name="灯片编号占位符 3"/>
          <p:cNvSpPr>
            <a:spLocks noGrp="1"/>
          </p:cNvSpPr>
          <p:nvPr>
            <p:ph type="sldNum" sz="quarter" idx="5"/>
          </p:nvPr>
        </p:nvSpPr>
        <p:spPr/>
        <p:txBody>
          <a:bodyPr/>
          <a:lstStyle/>
          <a:p>
            <a:fld id="{7CBC918E-254B-412E-A68C-BF2903313D56}" type="slidenum">
              <a:rPr lang="zh-CN" altLang="en-US" smtClean="0"/>
              <a:t>6</a:t>
            </a:fld>
            <a:endParaRPr lang="zh-CN" altLang="en-US"/>
          </a:p>
        </p:txBody>
      </p:sp>
    </p:spTree>
    <p:extLst>
      <p:ext uri="{BB962C8B-B14F-4D97-AF65-F5344CB8AC3E}">
        <p14:creationId xmlns:p14="http://schemas.microsoft.com/office/powerpoint/2010/main" val="27743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Regarding exam mode (we would use matrix factorization), we can get student answers of different questions in an exam right/wrong (1/0). And we can convert these information into a matrix format.</a:t>
            </a:r>
          </a:p>
        </p:txBody>
      </p:sp>
      <p:sp>
        <p:nvSpPr>
          <p:cNvPr id="4" name="灯片编号占位符 3"/>
          <p:cNvSpPr>
            <a:spLocks noGrp="1"/>
          </p:cNvSpPr>
          <p:nvPr>
            <p:ph type="sldNum" sz="quarter" idx="5"/>
          </p:nvPr>
        </p:nvSpPr>
        <p:spPr/>
        <p:txBody>
          <a:bodyPr/>
          <a:lstStyle/>
          <a:p>
            <a:fld id="{7CBC918E-254B-412E-A68C-BF2903313D56}" type="slidenum">
              <a:rPr lang="zh-CN" altLang="en-US" smtClean="0"/>
              <a:t>7</a:t>
            </a:fld>
            <a:endParaRPr lang="zh-CN" altLang="en-US"/>
          </a:p>
        </p:txBody>
      </p:sp>
    </p:spTree>
    <p:extLst>
      <p:ext uri="{BB962C8B-B14F-4D97-AF65-F5344CB8AC3E}">
        <p14:creationId xmlns:p14="http://schemas.microsoft.com/office/powerpoint/2010/main" val="944678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Each row means a question and each column means a student. Once we have a response matrix, how can we use it to observe the students’ knowledge state</a:t>
            </a:r>
          </a:p>
          <a:p>
            <a:endParaRPr lang="en-US" altLang="zh-CN" dirty="0"/>
          </a:p>
          <a:p>
            <a:r>
              <a:rPr lang="en-US" altLang="zh-CN" dirty="0"/>
              <a:t>Use matrix factorization to decompose a matrix into 2 low-dimensional matrices to </a:t>
            </a:r>
            <a:r>
              <a:rPr lang="en-US" altLang="zh-CN" b="0" i="0" dirty="0">
                <a:solidFill>
                  <a:srgbClr val="374151"/>
                </a:solidFill>
                <a:effectLst/>
                <a:latin typeface="Söhne"/>
              </a:rPr>
              <a:t>capture latent factors. One is question matrix, the other one is student matrix. Item matrix: latent relationship among questions. User matrix: student themselves “What is the student knowledge state towards each question or concept.”</a:t>
            </a:r>
          </a:p>
          <a:p>
            <a:endParaRPr lang="en-US" altLang="zh-CN" b="0" i="0" dirty="0">
              <a:solidFill>
                <a:srgbClr val="374151"/>
              </a:solidFill>
              <a:effectLst/>
              <a:latin typeface="Söhne"/>
            </a:endParaRPr>
          </a:p>
          <a:p>
            <a:r>
              <a:rPr lang="en-US" altLang="zh-CN" b="0" i="0" dirty="0">
                <a:solidFill>
                  <a:srgbClr val="374151"/>
                </a:solidFill>
                <a:effectLst/>
                <a:latin typeface="Söhne"/>
              </a:rPr>
              <a:t>The reason why we use MF is due to the characteristics of the dataset. For exam mode, no learning process involved</a:t>
            </a:r>
            <a:endParaRPr lang="en-US" altLang="zh-CN" b="0" i="0"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CBC918E-254B-412E-A68C-BF2903313D56}" type="slidenum">
              <a:rPr lang="zh-CN" altLang="en-US" smtClean="0"/>
              <a:t>8</a:t>
            </a:fld>
            <a:endParaRPr lang="zh-CN" altLang="en-US"/>
          </a:p>
        </p:txBody>
      </p:sp>
    </p:spTree>
    <p:extLst>
      <p:ext uri="{BB962C8B-B14F-4D97-AF65-F5344CB8AC3E}">
        <p14:creationId xmlns:p14="http://schemas.microsoft.com/office/powerpoint/2010/main" val="3458316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Our dataset is non-negative, binary, we could use this problem formulation.  (generally </a:t>
            </a:r>
            <a:r>
              <a:rPr lang="en-US" altLang="zh-CN" b="0" i="0" dirty="0">
                <a:solidFill>
                  <a:srgbClr val="374151"/>
                </a:solidFill>
                <a:effectLst/>
                <a:latin typeface="Söhne"/>
              </a:rPr>
              <a:t>used for feature extraction and dimensionality reduction </a:t>
            </a:r>
            <a:r>
              <a:rPr lang="en-US" altLang="zh-CN" dirty="0">
                <a:latin typeface="Times New Roman" panose="02020603050405020304" pitchFamily="18" charset="0"/>
                <a:cs typeface="Times New Roman" panose="02020603050405020304" pitchFamily="18" charset="0"/>
              </a:rPr>
              <a:t>)</a:t>
            </a:r>
            <a:endParaRPr lang="en-US" altLang="zh-CN" dirty="0"/>
          </a:p>
          <a:p>
            <a:r>
              <a:rPr lang="en-US" altLang="zh-CN" dirty="0"/>
              <a:t>Wiki search, There are tons of </a:t>
            </a:r>
            <a:r>
              <a:rPr lang="en-US" altLang="zh-CN" dirty="0" err="1"/>
              <a:t>differnet</a:t>
            </a:r>
            <a:r>
              <a:rPr lang="en-US" altLang="zh-CN" dirty="0"/>
              <a:t> algorithm, I will introduce the most general and popular one.</a:t>
            </a:r>
          </a:p>
          <a:p>
            <a:endParaRPr lang="en-US" altLang="zh-CN" dirty="0"/>
          </a:p>
          <a:p>
            <a:r>
              <a:rPr lang="en-US" altLang="zh-CN" dirty="0"/>
              <a:t>Btw, The amount of error usually depends on the dimension of W,H (how much portion of information you want to keep). In our scenario, refers to the estimated number of concepts. This is not given, this is a parameter to be found or tuned.</a:t>
            </a:r>
          </a:p>
        </p:txBody>
      </p:sp>
      <p:sp>
        <p:nvSpPr>
          <p:cNvPr id="4" name="灯片编号占位符 3"/>
          <p:cNvSpPr>
            <a:spLocks noGrp="1"/>
          </p:cNvSpPr>
          <p:nvPr>
            <p:ph type="sldNum" sz="quarter" idx="5"/>
          </p:nvPr>
        </p:nvSpPr>
        <p:spPr/>
        <p:txBody>
          <a:bodyPr/>
          <a:lstStyle/>
          <a:p>
            <a:fld id="{7CBC918E-254B-412E-A68C-BF2903313D56}" type="slidenum">
              <a:rPr lang="zh-CN" altLang="en-US" smtClean="0"/>
              <a:t>9</a:t>
            </a:fld>
            <a:endParaRPr lang="zh-CN" altLang="en-US"/>
          </a:p>
        </p:txBody>
      </p:sp>
    </p:spTree>
    <p:extLst>
      <p:ext uri="{BB962C8B-B14F-4D97-AF65-F5344CB8AC3E}">
        <p14:creationId xmlns:p14="http://schemas.microsoft.com/office/powerpoint/2010/main" val="984985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5F33F9-8F67-F834-5149-9C6E4518C9D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CB3C970-0EAB-5688-7DD1-75B2C6FED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2DE49A-7BE3-55F6-1A1A-A7F6468F4E27}"/>
              </a:ext>
            </a:extLst>
          </p:cNvPr>
          <p:cNvSpPr>
            <a:spLocks noGrp="1"/>
          </p:cNvSpPr>
          <p:nvPr>
            <p:ph type="dt" sz="half" idx="10"/>
          </p:nvPr>
        </p:nvSpPr>
        <p:spPr/>
        <p:txBody>
          <a:bodyPr/>
          <a:lstStyle/>
          <a:p>
            <a:fld id="{B545F1C6-7399-4082-B9DD-AAF2D3540B1C}"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5926A9EF-AA08-8307-0B94-58DB5C0CFB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54D050-23C7-5DC1-CFD9-E5DEF9DA5715}"/>
              </a:ext>
            </a:extLst>
          </p:cNvPr>
          <p:cNvSpPr>
            <a:spLocks noGrp="1"/>
          </p:cNvSpPr>
          <p:nvPr>
            <p:ph type="sldNum" sz="quarter" idx="12"/>
          </p:nvPr>
        </p:nvSpPr>
        <p:spPr/>
        <p:txBody>
          <a:body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2815940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53E11-B4D9-2503-1447-03D990CA25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E2CE6A0-DB97-300D-4901-28D0A7D908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F999C8-31D8-AF87-8225-300F8F752CE1}"/>
              </a:ext>
            </a:extLst>
          </p:cNvPr>
          <p:cNvSpPr>
            <a:spLocks noGrp="1"/>
          </p:cNvSpPr>
          <p:nvPr>
            <p:ph type="dt" sz="half" idx="10"/>
          </p:nvPr>
        </p:nvSpPr>
        <p:spPr/>
        <p:txBody>
          <a:bodyPr/>
          <a:lstStyle/>
          <a:p>
            <a:fld id="{B545F1C6-7399-4082-B9DD-AAF2D3540B1C}"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F7E2A2E7-5676-D2A7-1FAE-96D9007852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C4AF4D-3778-69C5-52D3-C70E4C07B9A7}"/>
              </a:ext>
            </a:extLst>
          </p:cNvPr>
          <p:cNvSpPr>
            <a:spLocks noGrp="1"/>
          </p:cNvSpPr>
          <p:nvPr>
            <p:ph type="sldNum" sz="quarter" idx="12"/>
          </p:nvPr>
        </p:nvSpPr>
        <p:spPr/>
        <p:txBody>
          <a:body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840542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1E60D6-2F45-CAE4-43BF-5DA17B2DF5B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B30BF6E-A6A4-1F55-DBCE-359A2ACFB92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4C3E25-69D4-F664-18FB-9B23494BA608}"/>
              </a:ext>
            </a:extLst>
          </p:cNvPr>
          <p:cNvSpPr>
            <a:spLocks noGrp="1"/>
          </p:cNvSpPr>
          <p:nvPr>
            <p:ph type="dt" sz="half" idx="10"/>
          </p:nvPr>
        </p:nvSpPr>
        <p:spPr/>
        <p:txBody>
          <a:bodyPr/>
          <a:lstStyle/>
          <a:p>
            <a:fld id="{B545F1C6-7399-4082-B9DD-AAF2D3540B1C}"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12E3F0A8-9238-C50C-1F2E-6BA5EC6F54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59A873-0599-CEE0-7029-26DD0B340014}"/>
              </a:ext>
            </a:extLst>
          </p:cNvPr>
          <p:cNvSpPr>
            <a:spLocks noGrp="1"/>
          </p:cNvSpPr>
          <p:nvPr>
            <p:ph type="sldNum" sz="quarter" idx="12"/>
          </p:nvPr>
        </p:nvSpPr>
        <p:spPr/>
        <p:txBody>
          <a:body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1591858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zh-CN" altLang="en-US" noProof="0"/>
              <a:t>单击图标添加图片</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3312000"/>
          </a:xfrm>
          <a:solidFill>
            <a:schemeClr val="accent1"/>
          </a:solidFill>
        </p:spPr>
        <p:txBody>
          <a:bodyPr lIns="1080000" tIns="252000" anchor="t" anchorCtr="0"/>
          <a:lstStyle>
            <a:lvl1pPr algn="l">
              <a:lnSpc>
                <a:spcPct val="100000"/>
              </a:lnSpc>
              <a:defRPr sz="3600">
                <a:solidFill>
                  <a:schemeClr val="bg1"/>
                </a:solidFill>
              </a:defRPr>
            </a:lvl1pPr>
          </a:lstStyle>
          <a:p>
            <a:r>
              <a:rPr lang="zh-CN" altLang="en-US" noProof="0"/>
              <a:t>单击此处编辑母版标题样式</a:t>
            </a:r>
            <a:endParaRPr lang="de-CH" noProof="0" dirty="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zh-CN" altLang="en-US" noProof="0"/>
              <a:t>单击图标添加图片</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4"/>
            <a:ext cx="468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de-DE" noProof="0" dirty="0"/>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614363323"/>
      </p:ext>
    </p:extLst>
  </p:cSld>
  <p:clrMapOvr>
    <a:masterClrMapping/>
  </p:clrMapOvr>
  <p:extLst>
    <p:ext uri="{DCECCB84-F9BA-43D5-87BE-67443E8EF086}">
      <p15:sldGuideLst xmlns:p15="http://schemas.microsoft.com/office/powerpoint/2012/main">
        <p15:guide id="2" pos="3840">
          <p15:clr>
            <a:srgbClr val="FBAE40"/>
          </p15:clr>
        </p15:guide>
        <p15:guide id="3" orient="horz" pos="640">
          <p15:clr>
            <a:srgbClr val="FBAE40"/>
          </p15:clr>
        </p15:guide>
        <p15:guide id="4" orient="horz" pos="3952">
          <p15:clr>
            <a:srgbClr val="FBAE40"/>
          </p15:clr>
        </p15:guide>
        <p15:guide id="5" pos="61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BFF86-6B8E-A9A7-B892-C3B9E97D9A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14D267-2C6E-7AF6-5AF6-48AECF1834C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B6E41F-B1BE-1AC4-B8A8-4C97F1BD46D1}"/>
              </a:ext>
            </a:extLst>
          </p:cNvPr>
          <p:cNvSpPr>
            <a:spLocks noGrp="1"/>
          </p:cNvSpPr>
          <p:nvPr>
            <p:ph type="dt" sz="half" idx="10"/>
          </p:nvPr>
        </p:nvSpPr>
        <p:spPr/>
        <p:txBody>
          <a:bodyPr/>
          <a:lstStyle/>
          <a:p>
            <a:fld id="{B545F1C6-7399-4082-B9DD-AAF2D3540B1C}"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078B9D60-6F12-D444-AF67-24F2FE95C8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1936A9-0563-6264-C9BD-C33114485B78}"/>
              </a:ext>
            </a:extLst>
          </p:cNvPr>
          <p:cNvSpPr>
            <a:spLocks noGrp="1"/>
          </p:cNvSpPr>
          <p:nvPr>
            <p:ph type="sldNum" sz="quarter" idx="12"/>
          </p:nvPr>
        </p:nvSpPr>
        <p:spPr/>
        <p:txBody>
          <a:body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3296328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AB04E-19EC-6329-1E48-A155FF23E4F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C6A1939-C437-2310-A6EF-488645C973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85388BE-C71F-8D2C-7A8C-C9DD6167C53A}"/>
              </a:ext>
            </a:extLst>
          </p:cNvPr>
          <p:cNvSpPr>
            <a:spLocks noGrp="1"/>
          </p:cNvSpPr>
          <p:nvPr>
            <p:ph type="dt" sz="half" idx="10"/>
          </p:nvPr>
        </p:nvSpPr>
        <p:spPr/>
        <p:txBody>
          <a:bodyPr/>
          <a:lstStyle/>
          <a:p>
            <a:fld id="{B545F1C6-7399-4082-B9DD-AAF2D3540B1C}"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B5D9EFD7-405E-2C14-9A0E-5B1319AF4D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748F60-FD6F-0376-E547-D61E1AA4AB9C}"/>
              </a:ext>
            </a:extLst>
          </p:cNvPr>
          <p:cNvSpPr>
            <a:spLocks noGrp="1"/>
          </p:cNvSpPr>
          <p:nvPr>
            <p:ph type="sldNum" sz="quarter" idx="12"/>
          </p:nvPr>
        </p:nvSpPr>
        <p:spPr/>
        <p:txBody>
          <a:body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3514042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114BE-0243-F1C0-CA4B-479CCBB0F4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160EA3-08E5-46E0-2CF0-7276AD06429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F1B0687-EDD9-56D6-6D2C-4AA52BC12D8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340DD0-8DF7-D6F2-B04B-3A04C209AA21}"/>
              </a:ext>
            </a:extLst>
          </p:cNvPr>
          <p:cNvSpPr>
            <a:spLocks noGrp="1"/>
          </p:cNvSpPr>
          <p:nvPr>
            <p:ph type="dt" sz="half" idx="10"/>
          </p:nvPr>
        </p:nvSpPr>
        <p:spPr/>
        <p:txBody>
          <a:bodyPr/>
          <a:lstStyle/>
          <a:p>
            <a:fld id="{B545F1C6-7399-4082-B9DD-AAF2D3540B1C}" type="datetimeFigureOut">
              <a:rPr lang="zh-CN" altLang="en-US" smtClean="0"/>
              <a:t>2024/1/28</a:t>
            </a:fld>
            <a:endParaRPr lang="zh-CN" altLang="en-US"/>
          </a:p>
        </p:txBody>
      </p:sp>
      <p:sp>
        <p:nvSpPr>
          <p:cNvPr id="6" name="页脚占位符 5">
            <a:extLst>
              <a:ext uri="{FF2B5EF4-FFF2-40B4-BE49-F238E27FC236}">
                <a16:creationId xmlns:a16="http://schemas.microsoft.com/office/drawing/2014/main" id="{77BC5755-6D50-C571-B920-1E26CBE3CA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BA5E02-5313-C794-4709-C0678352F41B}"/>
              </a:ext>
            </a:extLst>
          </p:cNvPr>
          <p:cNvSpPr>
            <a:spLocks noGrp="1"/>
          </p:cNvSpPr>
          <p:nvPr>
            <p:ph type="sldNum" sz="quarter" idx="12"/>
          </p:nvPr>
        </p:nvSpPr>
        <p:spPr/>
        <p:txBody>
          <a:body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165484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1CCD8-FC8C-256C-921B-4AB92512E9D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76A923-739E-D8A5-FDBA-6E00A63F38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02D0101-2774-EEC9-9CAF-E2D09BB4652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97163E9-A215-B0D8-324F-ABA28DA00A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803F9C2-B00C-E095-D50F-19B73249751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046DEC8-1640-05DD-3FBA-3813E458BFA3}"/>
              </a:ext>
            </a:extLst>
          </p:cNvPr>
          <p:cNvSpPr>
            <a:spLocks noGrp="1"/>
          </p:cNvSpPr>
          <p:nvPr>
            <p:ph type="dt" sz="half" idx="10"/>
          </p:nvPr>
        </p:nvSpPr>
        <p:spPr/>
        <p:txBody>
          <a:bodyPr/>
          <a:lstStyle/>
          <a:p>
            <a:fld id="{B545F1C6-7399-4082-B9DD-AAF2D3540B1C}" type="datetimeFigureOut">
              <a:rPr lang="zh-CN" altLang="en-US" smtClean="0"/>
              <a:t>2024/1/28</a:t>
            </a:fld>
            <a:endParaRPr lang="zh-CN" altLang="en-US"/>
          </a:p>
        </p:txBody>
      </p:sp>
      <p:sp>
        <p:nvSpPr>
          <p:cNvPr id="8" name="页脚占位符 7">
            <a:extLst>
              <a:ext uri="{FF2B5EF4-FFF2-40B4-BE49-F238E27FC236}">
                <a16:creationId xmlns:a16="http://schemas.microsoft.com/office/drawing/2014/main" id="{61C13238-2E4A-9783-75D4-724E5D9BC12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748506-8E3D-1634-F225-66FA770A22C5}"/>
              </a:ext>
            </a:extLst>
          </p:cNvPr>
          <p:cNvSpPr>
            <a:spLocks noGrp="1"/>
          </p:cNvSpPr>
          <p:nvPr>
            <p:ph type="sldNum" sz="quarter" idx="12"/>
          </p:nvPr>
        </p:nvSpPr>
        <p:spPr/>
        <p:txBody>
          <a:body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3295698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572BE-6AEE-A7BE-B7CD-E70BD9C4DB6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725CEEF-9DC7-F564-1B4C-3706775EE4D8}"/>
              </a:ext>
            </a:extLst>
          </p:cNvPr>
          <p:cNvSpPr>
            <a:spLocks noGrp="1"/>
          </p:cNvSpPr>
          <p:nvPr>
            <p:ph type="dt" sz="half" idx="10"/>
          </p:nvPr>
        </p:nvSpPr>
        <p:spPr/>
        <p:txBody>
          <a:bodyPr/>
          <a:lstStyle/>
          <a:p>
            <a:fld id="{B545F1C6-7399-4082-B9DD-AAF2D3540B1C}" type="datetimeFigureOut">
              <a:rPr lang="zh-CN" altLang="en-US" smtClean="0"/>
              <a:t>2024/1/28</a:t>
            </a:fld>
            <a:endParaRPr lang="zh-CN" altLang="en-US"/>
          </a:p>
        </p:txBody>
      </p:sp>
      <p:sp>
        <p:nvSpPr>
          <p:cNvPr id="4" name="页脚占位符 3">
            <a:extLst>
              <a:ext uri="{FF2B5EF4-FFF2-40B4-BE49-F238E27FC236}">
                <a16:creationId xmlns:a16="http://schemas.microsoft.com/office/drawing/2014/main" id="{F318F667-5DFC-5E8E-87A1-ADB598889C7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543A97-D58E-C6EB-C633-D509805D67D8}"/>
              </a:ext>
            </a:extLst>
          </p:cNvPr>
          <p:cNvSpPr>
            <a:spLocks noGrp="1"/>
          </p:cNvSpPr>
          <p:nvPr>
            <p:ph type="sldNum" sz="quarter" idx="12"/>
          </p:nvPr>
        </p:nvSpPr>
        <p:spPr/>
        <p:txBody>
          <a:body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260437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B8D803-5CD5-27F8-3AE6-C9475B92F57C}"/>
              </a:ext>
            </a:extLst>
          </p:cNvPr>
          <p:cNvSpPr>
            <a:spLocks noGrp="1"/>
          </p:cNvSpPr>
          <p:nvPr>
            <p:ph type="dt" sz="half" idx="10"/>
          </p:nvPr>
        </p:nvSpPr>
        <p:spPr/>
        <p:txBody>
          <a:bodyPr/>
          <a:lstStyle/>
          <a:p>
            <a:fld id="{B545F1C6-7399-4082-B9DD-AAF2D3540B1C}" type="datetimeFigureOut">
              <a:rPr lang="zh-CN" altLang="en-US" smtClean="0"/>
              <a:t>2024/1/28</a:t>
            </a:fld>
            <a:endParaRPr lang="zh-CN" altLang="en-US"/>
          </a:p>
        </p:txBody>
      </p:sp>
      <p:sp>
        <p:nvSpPr>
          <p:cNvPr id="3" name="页脚占位符 2">
            <a:extLst>
              <a:ext uri="{FF2B5EF4-FFF2-40B4-BE49-F238E27FC236}">
                <a16:creationId xmlns:a16="http://schemas.microsoft.com/office/drawing/2014/main" id="{4467E1E6-BCE1-F6D9-B125-8B8EC3D11C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CABD594-995A-4D80-DCAB-10C7B5366741}"/>
              </a:ext>
            </a:extLst>
          </p:cNvPr>
          <p:cNvSpPr>
            <a:spLocks noGrp="1"/>
          </p:cNvSpPr>
          <p:nvPr>
            <p:ph type="sldNum" sz="quarter" idx="12"/>
          </p:nvPr>
        </p:nvSpPr>
        <p:spPr/>
        <p:txBody>
          <a:body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69255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7D6A47-08AE-4DFD-A887-3D255CAC8B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65D0EEA-4C69-CE25-34BD-D57A605ADB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311146C-911E-AC51-6450-767546C48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D6EA29-16AE-C3AE-605E-F7E7B2A99B24}"/>
              </a:ext>
            </a:extLst>
          </p:cNvPr>
          <p:cNvSpPr>
            <a:spLocks noGrp="1"/>
          </p:cNvSpPr>
          <p:nvPr>
            <p:ph type="dt" sz="half" idx="10"/>
          </p:nvPr>
        </p:nvSpPr>
        <p:spPr/>
        <p:txBody>
          <a:bodyPr/>
          <a:lstStyle/>
          <a:p>
            <a:fld id="{B545F1C6-7399-4082-B9DD-AAF2D3540B1C}" type="datetimeFigureOut">
              <a:rPr lang="zh-CN" altLang="en-US" smtClean="0"/>
              <a:t>2024/1/28</a:t>
            </a:fld>
            <a:endParaRPr lang="zh-CN" altLang="en-US"/>
          </a:p>
        </p:txBody>
      </p:sp>
      <p:sp>
        <p:nvSpPr>
          <p:cNvPr id="6" name="页脚占位符 5">
            <a:extLst>
              <a:ext uri="{FF2B5EF4-FFF2-40B4-BE49-F238E27FC236}">
                <a16:creationId xmlns:a16="http://schemas.microsoft.com/office/drawing/2014/main" id="{DE146F20-F1E9-2F9E-4BAD-65D2B83588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B8B4C9-945A-DCC5-A719-783EB97AE68B}"/>
              </a:ext>
            </a:extLst>
          </p:cNvPr>
          <p:cNvSpPr>
            <a:spLocks noGrp="1"/>
          </p:cNvSpPr>
          <p:nvPr>
            <p:ph type="sldNum" sz="quarter" idx="12"/>
          </p:nvPr>
        </p:nvSpPr>
        <p:spPr/>
        <p:txBody>
          <a:body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878570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07B6A-4E25-20B6-3662-4EC0B76467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FF8BF7A-2C1E-147D-0ED4-2662F1EBE7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B8ACD5-32DD-74E9-E523-B931186D20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A5DFAC6-5B7D-D800-3BE2-24F993826409}"/>
              </a:ext>
            </a:extLst>
          </p:cNvPr>
          <p:cNvSpPr>
            <a:spLocks noGrp="1"/>
          </p:cNvSpPr>
          <p:nvPr>
            <p:ph type="dt" sz="half" idx="10"/>
          </p:nvPr>
        </p:nvSpPr>
        <p:spPr/>
        <p:txBody>
          <a:bodyPr/>
          <a:lstStyle/>
          <a:p>
            <a:fld id="{B545F1C6-7399-4082-B9DD-AAF2D3540B1C}" type="datetimeFigureOut">
              <a:rPr lang="zh-CN" altLang="en-US" smtClean="0"/>
              <a:t>2024/1/28</a:t>
            </a:fld>
            <a:endParaRPr lang="zh-CN" altLang="en-US"/>
          </a:p>
        </p:txBody>
      </p:sp>
      <p:sp>
        <p:nvSpPr>
          <p:cNvPr id="6" name="页脚占位符 5">
            <a:extLst>
              <a:ext uri="{FF2B5EF4-FFF2-40B4-BE49-F238E27FC236}">
                <a16:creationId xmlns:a16="http://schemas.microsoft.com/office/drawing/2014/main" id="{FA8009C9-66E1-8A50-66E4-41AAE44181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A3FE68-2B1B-EE45-C47C-122395969FA8}"/>
              </a:ext>
            </a:extLst>
          </p:cNvPr>
          <p:cNvSpPr>
            <a:spLocks noGrp="1"/>
          </p:cNvSpPr>
          <p:nvPr>
            <p:ph type="sldNum" sz="quarter" idx="12"/>
          </p:nvPr>
        </p:nvSpPr>
        <p:spPr/>
        <p:txBody>
          <a:body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1676282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0BB67F-1269-B31E-2144-401044F94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7E950D8-E374-DA61-45F3-004B4896D8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43138E-538D-2A31-1E96-D9273BBD98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5F1C6-7399-4082-B9DD-AAF2D3540B1C}" type="datetimeFigureOut">
              <a:rPr lang="zh-CN" altLang="en-US" smtClean="0"/>
              <a:t>2024/1/28</a:t>
            </a:fld>
            <a:endParaRPr lang="zh-CN" altLang="en-US"/>
          </a:p>
        </p:txBody>
      </p:sp>
      <p:sp>
        <p:nvSpPr>
          <p:cNvPr id="5" name="页脚占位符 4">
            <a:extLst>
              <a:ext uri="{FF2B5EF4-FFF2-40B4-BE49-F238E27FC236}">
                <a16:creationId xmlns:a16="http://schemas.microsoft.com/office/drawing/2014/main" id="{63AECA5A-4A71-8F73-C0D3-93F096B55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13E466F-1EB5-EC49-CFA0-2F7B54436D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BE432D-CB92-4C60-A205-152288B17CBD}" type="slidenum">
              <a:rPr lang="zh-CN" altLang="en-US" smtClean="0"/>
              <a:t>‹#›</a:t>
            </a:fld>
            <a:endParaRPr lang="zh-CN" altLang="en-US"/>
          </a:p>
        </p:txBody>
      </p:sp>
    </p:spTree>
    <p:extLst>
      <p:ext uri="{BB962C8B-B14F-4D97-AF65-F5344CB8AC3E}">
        <p14:creationId xmlns:p14="http://schemas.microsoft.com/office/powerpoint/2010/main" val="828122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scikit-learn.org/stable/modules/generated/sklearn.decomposition.NMF.html"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nimfa.biolab.si/nimfa.methods.factorization.nmf.html"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hyperlink" Target="https://ranger.uta.edu/~chqding/papers/icdm07-binary.pdf" TargetMode="External"/><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www.jmlr.org/papers/volume15/lan14a/lan14a.pdf" TargetMode="Externa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9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s://www.youtube.com/watch?v=zxQyTK8quyY"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10.png"/><Relationship Id="rId4" Type="http://schemas.openxmlformats.org/officeDocument/2006/relationships/image" Target="../media/image91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461" b="461"/>
          <a:stretch/>
        </p:blipFill>
        <p:spPr>
          <a:xfrm>
            <a:off x="731837" y="1016000"/>
            <a:ext cx="10728325" cy="5256000"/>
          </a:xfrm>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1" y="2233538"/>
            <a:ext cx="6515101" cy="3894700"/>
          </a:xfrm>
        </p:spPr>
        <p:txBody>
          <a:bodyPr>
            <a:normAutofit/>
          </a:bodyPr>
          <a:lstStyle/>
          <a:p>
            <a:r>
              <a:rPr lang="en-US" altLang="zh-CN" sz="2800" b="0" i="0" u="none" strike="noStrike" dirty="0">
                <a:effectLst/>
                <a:latin typeface="Times New Roman" panose="02020603050405020304" pitchFamily="18" charset="0"/>
                <a:cs typeface="Times New Roman" panose="02020603050405020304" pitchFamily="18" charset="0"/>
              </a:rPr>
              <a:t>Adaptive Learning for Educational Recommendation System</a:t>
            </a:r>
            <a:endParaRPr lang="de-CH" sz="4800" dirty="0">
              <a:latin typeface="Times New Roman" panose="02020603050405020304" pitchFamily="18" charset="0"/>
              <a:cs typeface="Times New Roman" panose="02020603050405020304" pitchFamily="18" charset="0"/>
            </a:endParaRPr>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917549" y="3644000"/>
            <a:ext cx="4680000" cy="1440000"/>
          </a:xfrm>
        </p:spPr>
        <p:txBody>
          <a:bodyPr>
            <a:normAutofit fontScale="25000" lnSpcReduction="20000"/>
          </a:bodyPr>
          <a:lstStyle/>
          <a:p>
            <a:r>
              <a:rPr lang="de-DE" sz="6400" b="1" dirty="0">
                <a:latin typeface="Times New Roman" panose="02020603050405020304" pitchFamily="18" charset="0"/>
                <a:cs typeface="Times New Roman" panose="02020603050405020304" pitchFamily="18" charset="0"/>
              </a:rPr>
              <a:t>Yu T</a:t>
            </a:r>
            <a:r>
              <a:rPr lang="en-US" altLang="zh-CN" sz="6400" b="1" dirty="0">
                <a:latin typeface="Times New Roman" panose="02020603050405020304" pitchFamily="18" charset="0"/>
                <a:cs typeface="Times New Roman" panose="02020603050405020304" pitchFamily="18" charset="0"/>
              </a:rPr>
              <a:t>ang</a:t>
            </a:r>
            <a:endParaRPr lang="de-DE" sz="6400" b="1" dirty="0">
              <a:latin typeface="Times New Roman" panose="02020603050405020304" pitchFamily="18" charset="0"/>
              <a:cs typeface="Times New Roman" panose="02020603050405020304" pitchFamily="18" charset="0"/>
            </a:endParaRPr>
          </a:p>
          <a:p>
            <a:r>
              <a:rPr lang="en-US" altLang="zh-CN" sz="6400" b="0" i="0" u="none" strike="noStrike" dirty="0">
                <a:effectLst/>
                <a:latin typeface="Times New Roman" panose="02020603050405020304" pitchFamily="18" charset="0"/>
                <a:cs typeface="Times New Roman" panose="02020603050405020304" pitchFamily="18" charset="0"/>
              </a:rPr>
              <a:t>Automatic Control Laboratory</a:t>
            </a:r>
          </a:p>
          <a:p>
            <a:r>
              <a:rPr lang="de-DE" sz="6400" dirty="0">
                <a:latin typeface="Times New Roman" panose="02020603050405020304" pitchFamily="18" charset="0"/>
                <a:cs typeface="Times New Roman" panose="02020603050405020304" pitchFamily="18" charset="0"/>
              </a:rPr>
              <a:t>29. January 2024 ETH Zurich</a:t>
            </a:r>
          </a:p>
          <a:p>
            <a:endParaRPr lang="de-DE" sz="6400" dirty="0">
              <a:latin typeface="Times New Roman" panose="02020603050405020304" pitchFamily="18" charset="0"/>
              <a:cs typeface="Times New Roman" panose="02020603050405020304" pitchFamily="18" charset="0"/>
            </a:endParaRPr>
          </a:p>
          <a:p>
            <a:r>
              <a:rPr lang="de-DE" sz="6400" dirty="0">
                <a:latin typeface="Times New Roman" panose="02020603050405020304" pitchFamily="18" charset="0"/>
                <a:cs typeface="Times New Roman" panose="02020603050405020304" pitchFamily="18" charset="0"/>
              </a:rPr>
              <a:t>Supervisors: </a:t>
            </a:r>
          </a:p>
          <a:p>
            <a:pPr rtl="0">
              <a:spcBef>
                <a:spcPts val="0"/>
              </a:spcBef>
              <a:spcAft>
                <a:spcPts val="0"/>
              </a:spcAft>
            </a:pPr>
            <a:r>
              <a:rPr lang="en-US" altLang="zh-CN" sz="6400" dirty="0">
                <a:latin typeface="Times New Roman" panose="02020603050405020304" pitchFamily="18" charset="0"/>
                <a:cs typeface="Times New Roman" panose="02020603050405020304" pitchFamily="18" charset="0"/>
              </a:rPr>
              <a:t>Dr. Alberto </a:t>
            </a:r>
            <a:r>
              <a:rPr lang="en-US" altLang="zh-CN" sz="6400" dirty="0" err="1">
                <a:latin typeface="Times New Roman" panose="02020603050405020304" pitchFamily="18" charset="0"/>
                <a:cs typeface="Times New Roman" panose="02020603050405020304" pitchFamily="18" charset="0"/>
              </a:rPr>
              <a:t>Padoan</a:t>
            </a:r>
            <a:r>
              <a:rPr lang="en-US" altLang="zh-CN" sz="6400" dirty="0">
                <a:latin typeface="Times New Roman" panose="02020603050405020304" pitchFamily="18" charset="0"/>
                <a:cs typeface="Times New Roman" panose="02020603050405020304" pitchFamily="18" charset="0"/>
              </a:rPr>
              <a:t> </a:t>
            </a:r>
          </a:p>
          <a:p>
            <a:pPr rtl="0">
              <a:spcBef>
                <a:spcPts val="0"/>
              </a:spcBef>
              <a:spcAft>
                <a:spcPts val="0"/>
              </a:spcAft>
            </a:pPr>
            <a:r>
              <a:rPr lang="en-US" altLang="zh-CN" sz="6400" dirty="0">
                <a:latin typeface="Times New Roman" panose="02020603050405020304" pitchFamily="18" charset="0"/>
                <a:cs typeface="Times New Roman" panose="02020603050405020304" pitchFamily="18" charset="0"/>
              </a:rPr>
              <a:t>Dr. Mathias Hudoba de </a:t>
            </a:r>
            <a:r>
              <a:rPr lang="en-US" altLang="zh-CN" sz="6400" dirty="0" err="1">
                <a:latin typeface="Times New Roman" panose="02020603050405020304" pitchFamily="18" charset="0"/>
                <a:cs typeface="Times New Roman" panose="02020603050405020304" pitchFamily="18" charset="0"/>
              </a:rPr>
              <a:t>Badyn</a:t>
            </a:r>
            <a:r>
              <a:rPr lang="en-US" altLang="zh-CN" sz="6400" dirty="0">
                <a:latin typeface="Times New Roman" panose="02020603050405020304" pitchFamily="18" charset="0"/>
                <a:cs typeface="Times New Roman" panose="02020603050405020304" pitchFamily="18" charset="0"/>
              </a:rPr>
              <a:t> </a:t>
            </a:r>
          </a:p>
          <a:p>
            <a:r>
              <a:rPr lang="en-US" altLang="zh-CN" sz="6400" dirty="0">
                <a:latin typeface="Times New Roman" panose="02020603050405020304" pitchFamily="18" charset="0"/>
                <a:cs typeface="Times New Roman" panose="02020603050405020304" pitchFamily="18" charset="0"/>
              </a:rPr>
              <a:t>Scott Sussex</a:t>
            </a:r>
          </a:p>
          <a:p>
            <a:pPr rtl="0">
              <a:spcBef>
                <a:spcPts val="0"/>
              </a:spcBef>
              <a:spcAft>
                <a:spcPts val="0"/>
              </a:spcAft>
            </a:pPr>
            <a:r>
              <a:rPr lang="en-US" altLang="zh-CN" sz="6400" dirty="0">
                <a:latin typeface="Times New Roman" panose="02020603050405020304" pitchFamily="18" charset="0"/>
                <a:cs typeface="Times New Roman" panose="02020603050405020304" pitchFamily="18" charset="0"/>
              </a:rPr>
              <a:t>Prof. Dr. John </a:t>
            </a:r>
            <a:r>
              <a:rPr lang="en-US" altLang="zh-CN" sz="6400" dirty="0" err="1">
                <a:latin typeface="Times New Roman" panose="02020603050405020304" pitchFamily="18" charset="0"/>
                <a:cs typeface="Times New Roman" panose="02020603050405020304" pitchFamily="18" charset="0"/>
              </a:rPr>
              <a:t>Lygeros</a:t>
            </a:r>
            <a:endParaRPr lang="en-US" altLang="zh-CN" sz="6400" dirty="0">
              <a:latin typeface="Times New Roman" panose="02020603050405020304" pitchFamily="18" charset="0"/>
              <a:cs typeface="Times New Roman" panose="02020603050405020304" pitchFamily="18" charset="0"/>
            </a:endParaRPr>
          </a:p>
          <a:p>
            <a:br>
              <a:rPr lang="en-US" altLang="zh-CN" dirty="0"/>
            </a:br>
            <a:endParaRPr lang="de-DE" dirty="0"/>
          </a:p>
          <a:p>
            <a:endParaRPr lang="de-DE" dirty="0"/>
          </a:p>
          <a:p>
            <a:endParaRPr lang="de-DE" dirty="0"/>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BD66D1-FD7F-1CF9-42B8-8F137A5B7A89}"/>
              </a:ext>
            </a:extLst>
          </p:cNvPr>
          <p:cNvSpPr txBox="1"/>
          <p:nvPr/>
        </p:nvSpPr>
        <p:spPr>
          <a:xfrm>
            <a:off x="763414" y="610020"/>
            <a:ext cx="6093822"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Algo.1 Multiplicative update rules for NMF</a:t>
            </a:r>
            <a:endParaRPr lang="zh-CN" altLang="en-US" sz="24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21035FE-5F19-AF0E-F377-5256D8D8F2F7}"/>
              </a:ext>
            </a:extLst>
          </p:cNvPr>
          <p:cNvPicPr>
            <a:picLocks noChangeAspect="1"/>
          </p:cNvPicPr>
          <p:nvPr/>
        </p:nvPicPr>
        <p:blipFill>
          <a:blip r:embed="rId3"/>
          <a:stretch>
            <a:fillRect/>
          </a:stretch>
        </p:blipFill>
        <p:spPr>
          <a:xfrm>
            <a:off x="1117586" y="2134610"/>
            <a:ext cx="2934109" cy="2067213"/>
          </a:xfrm>
          <a:prstGeom prst="rect">
            <a:avLst/>
          </a:prstGeom>
        </p:spPr>
      </p:pic>
      <p:cxnSp>
        <p:nvCxnSpPr>
          <p:cNvPr id="9" name="直接箭头连接符 8">
            <a:extLst>
              <a:ext uri="{FF2B5EF4-FFF2-40B4-BE49-F238E27FC236}">
                <a16:creationId xmlns:a16="http://schemas.microsoft.com/office/drawing/2014/main" id="{DB44CE6F-AA0A-E29F-3A90-2568E66AAA13}"/>
              </a:ext>
            </a:extLst>
          </p:cNvPr>
          <p:cNvCxnSpPr/>
          <p:nvPr/>
        </p:nvCxnSpPr>
        <p:spPr>
          <a:xfrm>
            <a:off x="3988465" y="3009442"/>
            <a:ext cx="1138136" cy="311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8E7AAB6-4B86-540B-BC60-02B831013946}"/>
              </a:ext>
            </a:extLst>
          </p:cNvPr>
          <p:cNvCxnSpPr>
            <a:cxnSpLocks/>
          </p:cNvCxnSpPr>
          <p:nvPr/>
        </p:nvCxnSpPr>
        <p:spPr>
          <a:xfrm flipV="1">
            <a:off x="4051695" y="3619787"/>
            <a:ext cx="1074906" cy="3292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0861F13-D30D-2ECD-5C1D-CA7DF38EEB67}"/>
                  </a:ext>
                </a:extLst>
              </p:cNvPr>
              <p:cNvSpPr txBox="1"/>
              <p:nvPr/>
            </p:nvSpPr>
            <p:spPr>
              <a:xfrm>
                <a:off x="5230023" y="3165084"/>
                <a:ext cx="5534914" cy="461665"/>
              </a:xfrm>
              <a:prstGeom prst="rect">
                <a:avLst/>
              </a:prstGeom>
              <a:noFill/>
            </p:spPr>
            <p:txBody>
              <a:bodyPr wrap="square" rtlCol="0">
                <a:spAutoFit/>
              </a:bodyPr>
              <a:lstStyle/>
              <a:p>
                <a14:m>
                  <m:oMath xmlns:m="http://schemas.openxmlformats.org/officeDocument/2006/math">
                    <m:r>
                      <a:rPr lang="en-US" altLang="zh-CN" sz="2400" b="1" i="1" smtClean="0">
                        <a:latin typeface="Cambria Math" panose="02040503050406030204" pitchFamily="18" charset="0"/>
                      </a:rPr>
                      <m:t>+ </m:t>
                    </m:r>
                    <m:r>
                      <a:rPr lang="zh-CN" altLang="en-US" sz="2400" b="1" i="1" smtClean="0">
                        <a:latin typeface="Cambria Math" panose="02040503050406030204" pitchFamily="18" charset="0"/>
                      </a:rPr>
                      <m:t>𝝐</m:t>
                    </m:r>
                  </m:oMath>
                </a14:m>
                <a:r>
                  <a:rPr lang="en-US" altLang="zh-CN" sz="2400" b="1" dirty="0"/>
                  <a:t>, </a:t>
                </a:r>
                <a:r>
                  <a:rPr lang="en-US" altLang="zh-CN" dirty="0">
                    <a:latin typeface="Times New Roman" panose="02020603050405020304" pitchFamily="18" charset="0"/>
                    <a:cs typeface="Times New Roman" panose="02020603050405020304" pitchFamily="18" charset="0"/>
                  </a:rPr>
                  <a:t>small positive constant to avoid numerical issue</a:t>
                </a:r>
                <a:endParaRPr lang="zh-CN" altLang="en-US" sz="2400" b="1"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0861F13-D30D-2ECD-5C1D-CA7DF38EEB67}"/>
                  </a:ext>
                </a:extLst>
              </p:cNvPr>
              <p:cNvSpPr txBox="1">
                <a:spLocks noRot="1" noChangeAspect="1" noMove="1" noResize="1" noEditPoints="1" noAdjustHandles="1" noChangeArrowheads="1" noChangeShapeType="1" noTextEdit="1"/>
              </p:cNvSpPr>
              <p:nvPr/>
            </p:nvSpPr>
            <p:spPr>
              <a:xfrm>
                <a:off x="5230023" y="3165084"/>
                <a:ext cx="5534914" cy="461665"/>
              </a:xfrm>
              <a:prstGeom prst="rect">
                <a:avLst/>
              </a:prstGeom>
              <a:blipFill>
                <a:blip r:embed="rId4"/>
                <a:stretch>
                  <a:fillRect l="-110" t="-9211" b="-30263"/>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F2CA1186-7F3D-5B20-0918-CBFE9E0DEFB0}"/>
              </a:ext>
            </a:extLst>
          </p:cNvPr>
          <p:cNvSpPr/>
          <p:nvPr/>
        </p:nvSpPr>
        <p:spPr>
          <a:xfrm>
            <a:off x="884123" y="1278268"/>
            <a:ext cx="4991384" cy="6964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Times New Roman" panose="02020603050405020304" pitchFamily="18" charset="0"/>
                <a:cs typeface="Times New Roman" panose="02020603050405020304" pitchFamily="18" charset="0"/>
              </a:rPr>
              <a:t>I</a:t>
            </a:r>
            <a:r>
              <a:rPr lang="en-US" altLang="zh-CN" sz="2000" b="0" i="0" dirty="0">
                <a:solidFill>
                  <a:schemeClr val="bg1"/>
                </a:solidFill>
                <a:effectLst/>
                <a:latin typeface="Times New Roman" panose="02020603050405020304" pitchFamily="18" charset="0"/>
                <a:cs typeface="Times New Roman" panose="02020603050405020304" pitchFamily="18" charset="0"/>
              </a:rPr>
              <a:t>teratively update the elements of </a:t>
            </a:r>
            <a:r>
              <a:rPr lang="en-US" altLang="zh-CN" sz="2000" i="1" dirty="0">
                <a:solidFill>
                  <a:schemeClr val="bg1"/>
                </a:solidFill>
                <a:latin typeface="Times New Roman" panose="02020603050405020304" pitchFamily="18" charset="0"/>
                <a:cs typeface="Times New Roman" panose="02020603050405020304" pitchFamily="18" charset="0"/>
              </a:rPr>
              <a:t>W</a:t>
            </a:r>
            <a:r>
              <a:rPr lang="en-US" altLang="zh-CN" sz="2000" b="0" i="0" dirty="0">
                <a:solidFill>
                  <a:schemeClr val="bg1"/>
                </a:solidFill>
                <a:effectLst/>
                <a:latin typeface="Times New Roman" panose="02020603050405020304" pitchFamily="18" charset="0"/>
                <a:cs typeface="Times New Roman" panose="02020603050405020304" pitchFamily="18" charset="0"/>
              </a:rPr>
              <a:t> and </a:t>
            </a:r>
            <a:r>
              <a:rPr lang="en-US" altLang="zh-CN" sz="2000" b="0" i="1" dirty="0">
                <a:solidFill>
                  <a:schemeClr val="bg1"/>
                </a:solidFill>
                <a:effectLst/>
                <a:latin typeface="Times New Roman" panose="02020603050405020304" pitchFamily="18" charset="0"/>
                <a:cs typeface="Times New Roman" panose="02020603050405020304" pitchFamily="18" charset="0"/>
              </a:rPr>
              <a:t>H</a:t>
            </a:r>
          </a:p>
        </p:txBody>
      </p:sp>
      <p:pic>
        <p:nvPicPr>
          <p:cNvPr id="19" name="图片 18">
            <a:extLst>
              <a:ext uri="{FF2B5EF4-FFF2-40B4-BE49-F238E27FC236}">
                <a16:creationId xmlns:a16="http://schemas.microsoft.com/office/drawing/2014/main" id="{AE914678-E91C-3B03-C970-6006B593A26D}"/>
              </a:ext>
            </a:extLst>
          </p:cNvPr>
          <p:cNvPicPr>
            <a:picLocks noChangeAspect="1"/>
          </p:cNvPicPr>
          <p:nvPr/>
        </p:nvPicPr>
        <p:blipFill>
          <a:blip r:embed="rId5"/>
          <a:stretch>
            <a:fillRect/>
          </a:stretch>
        </p:blipFill>
        <p:spPr>
          <a:xfrm>
            <a:off x="884123" y="4666249"/>
            <a:ext cx="10710702" cy="1140650"/>
          </a:xfrm>
          <a:prstGeom prst="rect">
            <a:avLst/>
          </a:prstGeom>
        </p:spPr>
      </p:pic>
      <p:sp>
        <p:nvSpPr>
          <p:cNvPr id="20" name="文本框 19">
            <a:extLst>
              <a:ext uri="{FF2B5EF4-FFF2-40B4-BE49-F238E27FC236}">
                <a16:creationId xmlns:a16="http://schemas.microsoft.com/office/drawing/2014/main" id="{6701C8F5-9373-2783-55B6-0A51F7498066}"/>
              </a:ext>
            </a:extLst>
          </p:cNvPr>
          <p:cNvSpPr txBox="1"/>
          <p:nvPr/>
        </p:nvSpPr>
        <p:spPr>
          <a:xfrm>
            <a:off x="7075713" y="1425887"/>
            <a:ext cx="439782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Open library: </a:t>
            </a:r>
            <a:r>
              <a:rPr lang="en-US" altLang="zh-CN" sz="2400" dirty="0" err="1">
                <a:latin typeface="Times New Roman" panose="02020603050405020304" pitchFamily="18" charset="0"/>
                <a:cs typeface="Times New Roman" panose="02020603050405020304" pitchFamily="18" charset="0"/>
              </a:rPr>
              <a:t>nimfa</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sklearn.NMF</a:t>
            </a:r>
            <a:endParaRPr lang="zh-CN" altLang="en-US" sz="24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B897B9D2-D957-FC07-E25E-0A3893F01C30}"/>
              </a:ext>
            </a:extLst>
          </p:cNvPr>
          <p:cNvSpPr txBox="1"/>
          <p:nvPr/>
        </p:nvSpPr>
        <p:spPr>
          <a:xfrm>
            <a:off x="5738311" y="5979753"/>
            <a:ext cx="6096000"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hlinkClick r:id="rId6"/>
              </a:rPr>
              <a:t>https://nimfa.biolab.si/nimfa.methods.factorization.nmf.html</a:t>
            </a:r>
            <a:endParaRPr lang="zh-CN" altLang="en-US" sz="16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10E46788-C2AB-281F-0C16-55AC6D74658F}"/>
              </a:ext>
            </a:extLst>
          </p:cNvPr>
          <p:cNvSpPr txBox="1"/>
          <p:nvPr/>
        </p:nvSpPr>
        <p:spPr>
          <a:xfrm>
            <a:off x="4989951" y="6328773"/>
            <a:ext cx="7202049"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hlinkClick r:id="rId7"/>
              </a:rPr>
              <a:t>https://scikit-learn.org/stable/modules/generated/sklearn.decomposition.NMF.html</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4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8A1E24C-6FEB-AB0A-E368-F5FF9EB3D9F7}"/>
              </a:ext>
            </a:extLst>
          </p:cNvPr>
          <p:cNvSpPr txBox="1"/>
          <p:nvPr/>
        </p:nvSpPr>
        <p:spPr>
          <a:xfrm>
            <a:off x="714711" y="473377"/>
            <a:ext cx="9670259" cy="461665"/>
          </a:xfrm>
          <a:prstGeom prst="rect">
            <a:avLst/>
          </a:prstGeom>
          <a:noFill/>
        </p:spPr>
        <p:txBody>
          <a:bodyPr wrap="square">
            <a:spAutoFit/>
          </a:bodyPr>
          <a:lstStyle/>
          <a:p>
            <a:r>
              <a:rPr lang="en-US" altLang="zh-CN" sz="2400" b="1" dirty="0">
                <a:solidFill>
                  <a:srgbClr val="202122"/>
                </a:solidFill>
                <a:latin typeface="Times New Roman" panose="02020603050405020304" pitchFamily="18" charset="0"/>
                <a:cs typeface="Times New Roman" panose="02020603050405020304" pitchFamily="18" charset="0"/>
              </a:rPr>
              <a:t>Algo.2 N</a:t>
            </a:r>
            <a:r>
              <a:rPr lang="en-US" altLang="zh-CN" sz="2400" b="1" i="0" dirty="0">
                <a:solidFill>
                  <a:srgbClr val="202122"/>
                </a:solidFill>
                <a:effectLst/>
                <a:latin typeface="Times New Roman" panose="02020603050405020304" pitchFamily="18" charset="0"/>
                <a:cs typeface="Times New Roman" panose="02020603050405020304" pitchFamily="18" charset="0"/>
              </a:rPr>
              <a:t>on-negative least squares solver for NMF (Coordinate Descent)</a:t>
            </a:r>
            <a:endParaRPr lang="zh-CN" altLang="en-US" sz="24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C50C8AF9-553E-1883-7DD4-6C1576EE4B71}"/>
              </a:ext>
            </a:extLst>
          </p:cNvPr>
          <p:cNvPicPr>
            <a:picLocks noChangeAspect="1"/>
          </p:cNvPicPr>
          <p:nvPr/>
        </p:nvPicPr>
        <p:blipFill>
          <a:blip r:embed="rId3"/>
          <a:stretch>
            <a:fillRect/>
          </a:stretch>
        </p:blipFill>
        <p:spPr>
          <a:xfrm>
            <a:off x="1278799" y="1221654"/>
            <a:ext cx="3692827" cy="936395"/>
          </a:xfrm>
          <a:prstGeom prst="rect">
            <a:avLst/>
          </a:prstGeom>
        </p:spPr>
      </p:pic>
      <p:pic>
        <p:nvPicPr>
          <p:cNvPr id="9" name="图片 8">
            <a:extLst>
              <a:ext uri="{FF2B5EF4-FFF2-40B4-BE49-F238E27FC236}">
                <a16:creationId xmlns:a16="http://schemas.microsoft.com/office/drawing/2014/main" id="{A58A8982-CF25-45AC-A577-1B4642CB4F9B}"/>
              </a:ext>
            </a:extLst>
          </p:cNvPr>
          <p:cNvPicPr>
            <a:picLocks noChangeAspect="1"/>
          </p:cNvPicPr>
          <p:nvPr/>
        </p:nvPicPr>
        <p:blipFill>
          <a:blip r:embed="rId4"/>
          <a:stretch>
            <a:fillRect/>
          </a:stretch>
        </p:blipFill>
        <p:spPr>
          <a:xfrm>
            <a:off x="998975" y="2727072"/>
            <a:ext cx="7116053" cy="1160987"/>
          </a:xfrm>
          <a:prstGeom prst="rect">
            <a:avLst/>
          </a:prstGeom>
        </p:spPr>
      </p:pic>
      <p:pic>
        <p:nvPicPr>
          <p:cNvPr id="12" name="图片 11">
            <a:extLst>
              <a:ext uri="{FF2B5EF4-FFF2-40B4-BE49-F238E27FC236}">
                <a16:creationId xmlns:a16="http://schemas.microsoft.com/office/drawing/2014/main" id="{5A4B733D-6FEF-E6E5-0E18-793099BC430C}"/>
              </a:ext>
            </a:extLst>
          </p:cNvPr>
          <p:cNvPicPr>
            <a:picLocks noChangeAspect="1"/>
          </p:cNvPicPr>
          <p:nvPr/>
        </p:nvPicPr>
        <p:blipFill>
          <a:blip r:embed="rId5"/>
          <a:stretch>
            <a:fillRect/>
          </a:stretch>
        </p:blipFill>
        <p:spPr>
          <a:xfrm>
            <a:off x="1191048" y="4416104"/>
            <a:ext cx="2106357" cy="1731086"/>
          </a:xfrm>
          <a:prstGeom prst="rect">
            <a:avLst/>
          </a:prstGeom>
        </p:spPr>
      </p:pic>
      <p:sp>
        <p:nvSpPr>
          <p:cNvPr id="13" name="箭头: 右 12">
            <a:extLst>
              <a:ext uri="{FF2B5EF4-FFF2-40B4-BE49-F238E27FC236}">
                <a16:creationId xmlns:a16="http://schemas.microsoft.com/office/drawing/2014/main" id="{C47F19D9-B43C-ABEF-7F01-003ECE80870F}"/>
              </a:ext>
            </a:extLst>
          </p:cNvPr>
          <p:cNvSpPr/>
          <p:nvPr/>
        </p:nvSpPr>
        <p:spPr>
          <a:xfrm>
            <a:off x="3589235" y="5189453"/>
            <a:ext cx="2928025" cy="3112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C6DD77B-A83F-81C6-FCC1-8AB099FEEE6F}"/>
              </a:ext>
            </a:extLst>
          </p:cNvPr>
          <p:cNvSpPr txBox="1"/>
          <p:nvPr/>
        </p:nvSpPr>
        <p:spPr>
          <a:xfrm>
            <a:off x="6809090" y="5114262"/>
            <a:ext cx="478600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Binary Matrix Factorization (BMF)</a:t>
            </a:r>
            <a:endParaRPr lang="zh-CN" altLang="en-US" sz="24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CC519CB2-F711-8B01-42BD-25CF39257C81}"/>
              </a:ext>
            </a:extLst>
          </p:cNvPr>
          <p:cNvSpPr txBox="1"/>
          <p:nvPr/>
        </p:nvSpPr>
        <p:spPr>
          <a:xfrm>
            <a:off x="4396630" y="4868440"/>
            <a:ext cx="160506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Thresholding</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13DBB1D8-9FFB-40E9-616A-8F7EDF2F6C9E}"/>
              </a:ext>
            </a:extLst>
          </p:cNvPr>
          <p:cNvSpPr txBox="1"/>
          <p:nvPr/>
        </p:nvSpPr>
        <p:spPr>
          <a:xfrm>
            <a:off x="6262951" y="1295998"/>
            <a:ext cx="4524792" cy="83099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bg1"/>
                </a:solidFill>
                <a:effectLst/>
                <a:latin typeface="Times New Roman" panose="02020603050405020304" pitchFamily="18" charset="0"/>
                <a:cs typeface="Times New Roman" panose="02020603050405020304" pitchFamily="18" charset="0"/>
              </a:rPr>
              <a:t>non-negative least squares solver,  regularize W and/or H</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8" name="加号 17">
            <a:extLst>
              <a:ext uri="{FF2B5EF4-FFF2-40B4-BE49-F238E27FC236}">
                <a16:creationId xmlns:a16="http://schemas.microsoft.com/office/drawing/2014/main" id="{76C45CAC-9C82-A275-DEA9-1DEA3EDDB35F}"/>
              </a:ext>
            </a:extLst>
          </p:cNvPr>
          <p:cNvSpPr/>
          <p:nvPr/>
        </p:nvSpPr>
        <p:spPr>
          <a:xfrm>
            <a:off x="5119080" y="1357262"/>
            <a:ext cx="683005" cy="634824"/>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841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8A1A563-5436-583D-7248-A825D0FB17A8}"/>
              </a:ext>
            </a:extLst>
          </p:cNvPr>
          <p:cNvSpPr txBox="1"/>
          <p:nvPr/>
        </p:nvSpPr>
        <p:spPr>
          <a:xfrm>
            <a:off x="632298" y="476656"/>
            <a:ext cx="495137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Different K vs. Reconstruction error</a:t>
            </a:r>
            <a:endParaRPr lang="zh-CN" altLang="en-US" sz="24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BD1E402-58B8-64CC-5671-7AD66E6A946D}"/>
              </a:ext>
            </a:extLst>
          </p:cNvPr>
          <p:cNvPicPr>
            <a:picLocks noChangeAspect="1"/>
          </p:cNvPicPr>
          <p:nvPr/>
        </p:nvPicPr>
        <p:blipFill>
          <a:blip r:embed="rId3"/>
          <a:stretch>
            <a:fillRect/>
          </a:stretch>
        </p:blipFill>
        <p:spPr>
          <a:xfrm>
            <a:off x="346023" y="1468808"/>
            <a:ext cx="6579614" cy="5032389"/>
          </a:xfrm>
          <a:prstGeom prst="rect">
            <a:avLst/>
          </a:prstGeom>
        </p:spPr>
      </p:pic>
      <p:sp>
        <p:nvSpPr>
          <p:cNvPr id="5" name="文本框 4">
            <a:extLst>
              <a:ext uri="{FF2B5EF4-FFF2-40B4-BE49-F238E27FC236}">
                <a16:creationId xmlns:a16="http://schemas.microsoft.com/office/drawing/2014/main" id="{D43C2484-05AB-5787-2464-B4BCF7E53B57}"/>
              </a:ext>
            </a:extLst>
          </p:cNvPr>
          <p:cNvSpPr txBox="1"/>
          <p:nvPr/>
        </p:nvSpPr>
        <p:spPr>
          <a:xfrm>
            <a:off x="8063592" y="3674946"/>
            <a:ext cx="3347758"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Lon-Course 1 ( 31 questions)</a:t>
            </a:r>
            <a:endParaRPr lang="zh-CN" altLang="en-US" sz="20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347E68E-7378-7C79-7BED-466282ABE865}"/>
              </a:ext>
            </a:extLst>
          </p:cNvPr>
          <p:cNvSpPr txBox="1"/>
          <p:nvPr/>
        </p:nvSpPr>
        <p:spPr>
          <a:xfrm>
            <a:off x="7418615" y="4175689"/>
            <a:ext cx="3499757" cy="1015663"/>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For each K, the reconstruction error is calculated by averaging 10 independent experiments</a:t>
            </a:r>
            <a:endParaRPr lang="zh-CN" altLang="en-US" sz="2000" dirty="0"/>
          </a:p>
        </p:txBody>
      </p:sp>
      <p:pic>
        <p:nvPicPr>
          <p:cNvPr id="11" name="图片 10">
            <a:extLst>
              <a:ext uri="{FF2B5EF4-FFF2-40B4-BE49-F238E27FC236}">
                <a16:creationId xmlns:a16="http://schemas.microsoft.com/office/drawing/2014/main" id="{826C2EC2-F88C-8F3D-E4B3-F7F2F6475E32}"/>
              </a:ext>
            </a:extLst>
          </p:cNvPr>
          <p:cNvPicPr>
            <a:picLocks noChangeAspect="1"/>
          </p:cNvPicPr>
          <p:nvPr/>
        </p:nvPicPr>
        <p:blipFill>
          <a:blip r:embed="rId4"/>
          <a:stretch>
            <a:fillRect/>
          </a:stretch>
        </p:blipFill>
        <p:spPr>
          <a:xfrm>
            <a:off x="7264392" y="1774371"/>
            <a:ext cx="3499757" cy="541999"/>
          </a:xfrm>
          <a:prstGeom prst="rect">
            <a:avLst/>
          </a:prstGeom>
        </p:spPr>
      </p:pic>
    </p:spTree>
    <p:extLst>
      <p:ext uri="{BB962C8B-B14F-4D97-AF65-F5344CB8AC3E}">
        <p14:creationId xmlns:p14="http://schemas.microsoft.com/office/powerpoint/2010/main" val="105504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784E99C-D417-037C-7498-B90F66D7A84B}"/>
              </a:ext>
            </a:extLst>
          </p:cNvPr>
          <p:cNvSpPr txBox="1"/>
          <p:nvPr/>
        </p:nvSpPr>
        <p:spPr>
          <a:xfrm>
            <a:off x="631371" y="457200"/>
            <a:ext cx="3799115"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Interpretation of W</a:t>
            </a:r>
            <a:endParaRPr lang="zh-CN" altLang="en-US" sz="24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55C6BE4-E2FC-AA23-909A-6A9EE2672B6F}"/>
              </a:ext>
            </a:extLst>
          </p:cNvPr>
          <p:cNvPicPr>
            <a:picLocks noChangeAspect="1"/>
          </p:cNvPicPr>
          <p:nvPr/>
        </p:nvPicPr>
        <p:blipFill>
          <a:blip r:embed="rId3"/>
          <a:stretch>
            <a:fillRect/>
          </a:stretch>
        </p:blipFill>
        <p:spPr>
          <a:xfrm>
            <a:off x="631371" y="1082151"/>
            <a:ext cx="7501463" cy="5318649"/>
          </a:xfrm>
          <a:prstGeom prst="rect">
            <a:avLst/>
          </a:prstGeom>
        </p:spPr>
      </p:pic>
      <p:pic>
        <p:nvPicPr>
          <p:cNvPr id="9" name="图片 8">
            <a:extLst>
              <a:ext uri="{FF2B5EF4-FFF2-40B4-BE49-F238E27FC236}">
                <a16:creationId xmlns:a16="http://schemas.microsoft.com/office/drawing/2014/main" id="{1811E1BF-5F7F-E0D1-72B3-D06FDF14431D}"/>
              </a:ext>
            </a:extLst>
          </p:cNvPr>
          <p:cNvPicPr>
            <a:picLocks noChangeAspect="1"/>
          </p:cNvPicPr>
          <p:nvPr/>
        </p:nvPicPr>
        <p:blipFill>
          <a:blip r:embed="rId4"/>
          <a:stretch>
            <a:fillRect/>
          </a:stretch>
        </p:blipFill>
        <p:spPr>
          <a:xfrm>
            <a:off x="8568610" y="1538236"/>
            <a:ext cx="2943636" cy="733527"/>
          </a:xfrm>
          <a:prstGeom prst="rect">
            <a:avLst/>
          </a:prstGeom>
        </p:spPr>
      </p:pic>
    </p:spTree>
    <p:extLst>
      <p:ext uri="{BB962C8B-B14F-4D97-AF65-F5344CB8AC3E}">
        <p14:creationId xmlns:p14="http://schemas.microsoft.com/office/powerpoint/2010/main" val="226542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2B2FA1C-9788-D3FA-298C-C52AFE80F2F6}"/>
              </a:ext>
            </a:extLst>
          </p:cNvPr>
          <p:cNvPicPr>
            <a:picLocks noChangeAspect="1"/>
          </p:cNvPicPr>
          <p:nvPr/>
        </p:nvPicPr>
        <p:blipFill>
          <a:blip r:embed="rId3"/>
          <a:stretch>
            <a:fillRect/>
          </a:stretch>
        </p:blipFill>
        <p:spPr>
          <a:xfrm>
            <a:off x="261256" y="2447741"/>
            <a:ext cx="8442537" cy="1492888"/>
          </a:xfrm>
          <a:prstGeom prst="rect">
            <a:avLst/>
          </a:prstGeom>
        </p:spPr>
      </p:pic>
      <p:sp>
        <p:nvSpPr>
          <p:cNvPr id="4" name="文本框 3">
            <a:extLst>
              <a:ext uri="{FF2B5EF4-FFF2-40B4-BE49-F238E27FC236}">
                <a16:creationId xmlns:a16="http://schemas.microsoft.com/office/drawing/2014/main" id="{2FFD8F74-98AF-6117-B5F2-3BEA27D41827}"/>
              </a:ext>
            </a:extLst>
          </p:cNvPr>
          <p:cNvSpPr txBox="1"/>
          <p:nvPr/>
        </p:nvSpPr>
        <p:spPr>
          <a:xfrm>
            <a:off x="631371" y="457200"/>
            <a:ext cx="3799115"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Interpretation of H</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04C19342-90A8-34D1-212B-C22BB9D0C953}"/>
              </a:ext>
            </a:extLst>
          </p:cNvPr>
          <p:cNvPicPr>
            <a:picLocks noChangeAspect="1"/>
          </p:cNvPicPr>
          <p:nvPr/>
        </p:nvPicPr>
        <p:blipFill>
          <a:blip r:embed="rId4"/>
          <a:stretch>
            <a:fillRect/>
          </a:stretch>
        </p:blipFill>
        <p:spPr>
          <a:xfrm>
            <a:off x="8703793" y="1435749"/>
            <a:ext cx="2800741" cy="781159"/>
          </a:xfrm>
          <a:prstGeom prst="rect">
            <a:avLst/>
          </a:prstGeom>
        </p:spPr>
      </p:pic>
      <p:pic>
        <p:nvPicPr>
          <p:cNvPr id="8" name="图片 7">
            <a:extLst>
              <a:ext uri="{FF2B5EF4-FFF2-40B4-BE49-F238E27FC236}">
                <a16:creationId xmlns:a16="http://schemas.microsoft.com/office/drawing/2014/main" id="{B1D3F8E1-5A8D-6A26-A2B3-2473E9099951}"/>
              </a:ext>
            </a:extLst>
          </p:cNvPr>
          <p:cNvPicPr>
            <a:picLocks noChangeAspect="1"/>
          </p:cNvPicPr>
          <p:nvPr/>
        </p:nvPicPr>
        <p:blipFill>
          <a:blip r:embed="rId5"/>
          <a:stretch>
            <a:fillRect/>
          </a:stretch>
        </p:blipFill>
        <p:spPr>
          <a:xfrm>
            <a:off x="261256" y="4651303"/>
            <a:ext cx="8338459" cy="1415547"/>
          </a:xfrm>
          <a:prstGeom prst="rect">
            <a:avLst/>
          </a:prstGeom>
        </p:spPr>
      </p:pic>
      <p:sp>
        <p:nvSpPr>
          <p:cNvPr id="9" name="文本框 8">
            <a:extLst>
              <a:ext uri="{FF2B5EF4-FFF2-40B4-BE49-F238E27FC236}">
                <a16:creationId xmlns:a16="http://schemas.microsoft.com/office/drawing/2014/main" id="{4FBBCF67-2C92-9783-7619-F49FC7F07290}"/>
              </a:ext>
            </a:extLst>
          </p:cNvPr>
          <p:cNvSpPr txBox="1"/>
          <p:nvPr/>
        </p:nvSpPr>
        <p:spPr>
          <a:xfrm>
            <a:off x="3712028" y="1986076"/>
            <a:ext cx="218802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K=5</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794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4A22CA-A96D-1F82-4038-A30294F52C39}"/>
              </a:ext>
            </a:extLst>
          </p:cNvPr>
          <p:cNvSpPr txBox="1"/>
          <p:nvPr/>
        </p:nvSpPr>
        <p:spPr>
          <a:xfrm>
            <a:off x="727364" y="543614"/>
            <a:ext cx="51054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Non-unique solution</a:t>
            </a:r>
            <a:endParaRPr lang="zh-CN" altLang="en-US" sz="2400" b="1"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E4146CC6-EC55-A5F6-2AEB-9FF9CCBF54FF}"/>
              </a:ext>
            </a:extLst>
          </p:cNvPr>
          <p:cNvPicPr>
            <a:picLocks noChangeAspect="1"/>
          </p:cNvPicPr>
          <p:nvPr/>
        </p:nvPicPr>
        <p:blipFill>
          <a:blip r:embed="rId3"/>
          <a:stretch>
            <a:fillRect/>
          </a:stretch>
        </p:blipFill>
        <p:spPr>
          <a:xfrm>
            <a:off x="902658" y="1484514"/>
            <a:ext cx="2885038" cy="362001"/>
          </a:xfrm>
          <a:prstGeom prst="rect">
            <a:avLst/>
          </a:prstGeom>
        </p:spPr>
      </p:pic>
      <p:sp>
        <p:nvSpPr>
          <p:cNvPr id="11" name="箭头: 右 10">
            <a:extLst>
              <a:ext uri="{FF2B5EF4-FFF2-40B4-BE49-F238E27FC236}">
                <a16:creationId xmlns:a16="http://schemas.microsoft.com/office/drawing/2014/main" id="{07E2E75A-4845-8730-F989-C216302FD728}"/>
              </a:ext>
            </a:extLst>
          </p:cNvPr>
          <p:cNvSpPr/>
          <p:nvPr/>
        </p:nvSpPr>
        <p:spPr>
          <a:xfrm>
            <a:off x="4376058" y="1575013"/>
            <a:ext cx="947056" cy="166701"/>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13994B99-DA14-68EF-7E8C-EF1E627F0BAF}"/>
              </a:ext>
            </a:extLst>
          </p:cNvPr>
          <p:cNvPicPr>
            <a:picLocks noChangeAspect="1"/>
          </p:cNvPicPr>
          <p:nvPr/>
        </p:nvPicPr>
        <p:blipFill>
          <a:blip r:embed="rId4"/>
          <a:stretch>
            <a:fillRect/>
          </a:stretch>
        </p:blipFill>
        <p:spPr>
          <a:xfrm>
            <a:off x="508258" y="6023833"/>
            <a:ext cx="10002646" cy="581106"/>
          </a:xfrm>
          <a:prstGeom prst="rect">
            <a:avLst/>
          </a:prstGeom>
        </p:spPr>
      </p:pic>
      <p:pic>
        <p:nvPicPr>
          <p:cNvPr id="20" name="图片 19">
            <a:extLst>
              <a:ext uri="{FF2B5EF4-FFF2-40B4-BE49-F238E27FC236}">
                <a16:creationId xmlns:a16="http://schemas.microsoft.com/office/drawing/2014/main" id="{409F1134-1023-C324-3D09-287678867BC0}"/>
              </a:ext>
            </a:extLst>
          </p:cNvPr>
          <p:cNvPicPr>
            <a:picLocks noChangeAspect="1"/>
          </p:cNvPicPr>
          <p:nvPr/>
        </p:nvPicPr>
        <p:blipFill>
          <a:blip r:embed="rId5"/>
          <a:stretch>
            <a:fillRect/>
          </a:stretch>
        </p:blipFill>
        <p:spPr>
          <a:xfrm>
            <a:off x="508258" y="2206145"/>
            <a:ext cx="11364911" cy="3458058"/>
          </a:xfrm>
          <a:prstGeom prst="rect">
            <a:avLst/>
          </a:prstGeom>
        </p:spPr>
      </p:pic>
      <p:pic>
        <p:nvPicPr>
          <p:cNvPr id="4" name="图片 3">
            <a:extLst>
              <a:ext uri="{FF2B5EF4-FFF2-40B4-BE49-F238E27FC236}">
                <a16:creationId xmlns:a16="http://schemas.microsoft.com/office/drawing/2014/main" id="{17FC567D-75FD-FE8F-8881-1AF04187CD13}"/>
              </a:ext>
            </a:extLst>
          </p:cNvPr>
          <p:cNvPicPr>
            <a:picLocks noChangeAspect="1"/>
          </p:cNvPicPr>
          <p:nvPr/>
        </p:nvPicPr>
        <p:blipFill>
          <a:blip r:embed="rId6"/>
          <a:stretch>
            <a:fillRect/>
          </a:stretch>
        </p:blipFill>
        <p:spPr>
          <a:xfrm>
            <a:off x="5911476" y="1484514"/>
            <a:ext cx="2810267" cy="381053"/>
          </a:xfrm>
          <a:prstGeom prst="rect">
            <a:avLst/>
          </a:prstGeom>
        </p:spPr>
      </p:pic>
    </p:spTree>
    <p:extLst>
      <p:ext uri="{BB962C8B-B14F-4D97-AF65-F5344CB8AC3E}">
        <p14:creationId xmlns:p14="http://schemas.microsoft.com/office/powerpoint/2010/main" val="376123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8E1854E5-6374-B46F-82FB-92C93E718A25}"/>
              </a:ext>
            </a:extLst>
          </p:cNvPr>
          <p:cNvSpPr txBox="1"/>
          <p:nvPr/>
        </p:nvSpPr>
        <p:spPr>
          <a:xfrm>
            <a:off x="904159" y="559091"/>
            <a:ext cx="609600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Transformation matrix</a:t>
            </a:r>
            <a:endParaRPr lang="zh-CN" altLang="en-US" sz="2400" b="1"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DC7C4CDB-1D73-A161-0473-15E3B0F19745}"/>
              </a:ext>
            </a:extLst>
          </p:cNvPr>
          <p:cNvPicPr>
            <a:picLocks noChangeAspect="1"/>
          </p:cNvPicPr>
          <p:nvPr/>
        </p:nvPicPr>
        <p:blipFill>
          <a:blip r:embed="rId3"/>
          <a:stretch>
            <a:fillRect/>
          </a:stretch>
        </p:blipFill>
        <p:spPr>
          <a:xfrm>
            <a:off x="1083690" y="1771598"/>
            <a:ext cx="1949419" cy="385479"/>
          </a:xfrm>
          <a:prstGeom prst="rect">
            <a:avLst/>
          </a:prstGeom>
        </p:spPr>
      </p:pic>
      <p:sp>
        <p:nvSpPr>
          <p:cNvPr id="17" name="箭头: 右 16">
            <a:extLst>
              <a:ext uri="{FF2B5EF4-FFF2-40B4-BE49-F238E27FC236}">
                <a16:creationId xmlns:a16="http://schemas.microsoft.com/office/drawing/2014/main" id="{F83DE7D9-AC48-ADC6-C946-7F34B6558D8A}"/>
              </a:ext>
            </a:extLst>
          </p:cNvPr>
          <p:cNvSpPr/>
          <p:nvPr/>
        </p:nvSpPr>
        <p:spPr>
          <a:xfrm>
            <a:off x="3570514" y="1874886"/>
            <a:ext cx="2209800" cy="244797"/>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8D217124-E201-103C-18B1-C26ADF897BCE}"/>
              </a:ext>
            </a:extLst>
          </p:cNvPr>
          <p:cNvSpPr txBox="1"/>
          <p:nvPr/>
        </p:nvSpPr>
        <p:spPr>
          <a:xfrm>
            <a:off x="3573319" y="1502673"/>
            <a:ext cx="22098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Transformation</a:t>
            </a:r>
            <a:endParaRPr lang="zh-CN" altLang="en-US" dirty="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29263A43-6FC2-5FBE-D7D7-BA04ED4961A2}"/>
              </a:ext>
            </a:extLst>
          </p:cNvPr>
          <p:cNvPicPr>
            <a:picLocks noChangeAspect="1"/>
          </p:cNvPicPr>
          <p:nvPr/>
        </p:nvPicPr>
        <p:blipFill>
          <a:blip r:embed="rId4"/>
          <a:stretch>
            <a:fillRect/>
          </a:stretch>
        </p:blipFill>
        <p:spPr>
          <a:xfrm>
            <a:off x="6494831" y="2030231"/>
            <a:ext cx="1917746" cy="443560"/>
          </a:xfrm>
          <a:prstGeom prst="rect">
            <a:avLst/>
          </a:prstGeom>
        </p:spPr>
      </p:pic>
      <p:pic>
        <p:nvPicPr>
          <p:cNvPr id="27" name="图片 26">
            <a:extLst>
              <a:ext uri="{FF2B5EF4-FFF2-40B4-BE49-F238E27FC236}">
                <a16:creationId xmlns:a16="http://schemas.microsoft.com/office/drawing/2014/main" id="{E219D2B2-7E56-329D-075A-09F07F713965}"/>
              </a:ext>
            </a:extLst>
          </p:cNvPr>
          <p:cNvPicPr>
            <a:picLocks noChangeAspect="1"/>
          </p:cNvPicPr>
          <p:nvPr/>
        </p:nvPicPr>
        <p:blipFill>
          <a:blip r:embed="rId5"/>
          <a:stretch>
            <a:fillRect/>
          </a:stretch>
        </p:blipFill>
        <p:spPr>
          <a:xfrm>
            <a:off x="6541361" y="1502673"/>
            <a:ext cx="1511410" cy="372213"/>
          </a:xfrm>
          <a:prstGeom prst="rect">
            <a:avLst/>
          </a:prstGeom>
        </p:spPr>
      </p:pic>
      <p:sp>
        <p:nvSpPr>
          <p:cNvPr id="29" name="左大括号 28">
            <a:extLst>
              <a:ext uri="{FF2B5EF4-FFF2-40B4-BE49-F238E27FC236}">
                <a16:creationId xmlns:a16="http://schemas.microsoft.com/office/drawing/2014/main" id="{DC17DE0C-071D-F1FB-3B90-DE878573D64F}"/>
              </a:ext>
            </a:extLst>
          </p:cNvPr>
          <p:cNvSpPr/>
          <p:nvPr/>
        </p:nvSpPr>
        <p:spPr>
          <a:xfrm>
            <a:off x="5990706" y="1721477"/>
            <a:ext cx="337457" cy="551857"/>
          </a:xfrm>
          <a:prstGeom prst="leftBrace">
            <a:avLst/>
          </a:prstGeom>
          <a:ln w="38100"/>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8FDAF26E-C7BB-6345-6625-2049DA922085}"/>
              </a:ext>
            </a:extLst>
          </p:cNvPr>
          <p:cNvPicPr>
            <a:picLocks noChangeAspect="1"/>
          </p:cNvPicPr>
          <p:nvPr/>
        </p:nvPicPr>
        <p:blipFill>
          <a:blip r:embed="rId6"/>
          <a:stretch>
            <a:fillRect/>
          </a:stretch>
        </p:blipFill>
        <p:spPr>
          <a:xfrm>
            <a:off x="1083689" y="2898202"/>
            <a:ext cx="5402906" cy="2455866"/>
          </a:xfrm>
          <a:prstGeom prst="rect">
            <a:avLst/>
          </a:prstGeom>
        </p:spPr>
      </p:pic>
      <p:sp>
        <p:nvSpPr>
          <p:cNvPr id="2" name="文本框 1">
            <a:extLst>
              <a:ext uri="{FF2B5EF4-FFF2-40B4-BE49-F238E27FC236}">
                <a16:creationId xmlns:a16="http://schemas.microsoft.com/office/drawing/2014/main" id="{97DA8500-8B33-C1B2-3767-ABC38359D552}"/>
              </a:ext>
            </a:extLst>
          </p:cNvPr>
          <p:cNvSpPr txBox="1"/>
          <p:nvPr/>
        </p:nvSpPr>
        <p:spPr>
          <a:xfrm>
            <a:off x="3770425" y="2105718"/>
            <a:ext cx="1728592"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Find T, </a:t>
            </a:r>
            <a:r>
              <a:rPr lang="en-US" altLang="zh-CN" sz="2400" dirty="0" err="1">
                <a:latin typeface="Times New Roman" panose="02020603050405020304" pitchFamily="18" charset="0"/>
                <a:cs typeface="Times New Roman" panose="02020603050405020304" pitchFamily="18" charset="0"/>
              </a:rPr>
              <a:t>s.t.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81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9"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90235C2-94A1-D2B7-C485-5212F46DCA75}"/>
              </a:ext>
            </a:extLst>
          </p:cNvPr>
          <p:cNvSpPr txBox="1"/>
          <p:nvPr/>
        </p:nvSpPr>
        <p:spPr>
          <a:xfrm>
            <a:off x="6803571" y="6394312"/>
            <a:ext cx="6096000"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hlinkClick r:id="rId3"/>
              </a:rPr>
              <a:t>https://ranger.uta.edu/~chqding/papers/icdm07-binary.pdf</a:t>
            </a:r>
            <a:endParaRPr lang="zh-CN" altLang="en-US" sz="16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E32329A2-2797-6873-9CE6-5A2A51ED3DB5}"/>
              </a:ext>
            </a:extLst>
          </p:cNvPr>
          <p:cNvPicPr>
            <a:picLocks noChangeAspect="1"/>
          </p:cNvPicPr>
          <p:nvPr/>
        </p:nvPicPr>
        <p:blipFill>
          <a:blip r:embed="rId4"/>
          <a:stretch>
            <a:fillRect/>
          </a:stretch>
        </p:blipFill>
        <p:spPr>
          <a:xfrm>
            <a:off x="892628" y="1136758"/>
            <a:ext cx="4666336" cy="1586742"/>
          </a:xfrm>
          <a:prstGeom prst="rect">
            <a:avLst/>
          </a:prstGeom>
        </p:spPr>
      </p:pic>
      <p:sp>
        <p:nvSpPr>
          <p:cNvPr id="17" name="文本框 16">
            <a:extLst>
              <a:ext uri="{FF2B5EF4-FFF2-40B4-BE49-F238E27FC236}">
                <a16:creationId xmlns:a16="http://schemas.microsoft.com/office/drawing/2014/main" id="{3E65B880-2FE1-86EF-4F9E-CBFBF80549B6}"/>
              </a:ext>
            </a:extLst>
          </p:cNvPr>
          <p:cNvSpPr txBox="1"/>
          <p:nvPr/>
        </p:nvSpPr>
        <p:spPr>
          <a:xfrm>
            <a:off x="892628" y="463688"/>
            <a:ext cx="609600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Binary Matrix Factorization (BMF)</a:t>
            </a:r>
            <a:endParaRPr lang="zh-CN" altLang="en-US" sz="24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64744D-4424-8C2C-339B-85E1BEDB63F2}"/>
              </a:ext>
            </a:extLst>
          </p:cNvPr>
          <p:cNvSpPr txBox="1"/>
          <p:nvPr/>
        </p:nvSpPr>
        <p:spPr>
          <a:xfrm>
            <a:off x="6096000" y="1697388"/>
            <a:ext cx="1230085" cy="461665"/>
          </a:xfrm>
          <a:prstGeom prst="rect">
            <a:avLst/>
          </a:prstGeom>
          <a:noFill/>
        </p:spPr>
        <p:txBody>
          <a:bodyPr wrap="square" rtlCol="0">
            <a:spAutoFit/>
          </a:bodyPr>
          <a:lstStyle/>
          <a:p>
            <a:r>
              <a:rPr lang="en-US" altLang="zh-CN" sz="2400" b="1" dirty="0">
                <a:solidFill>
                  <a:schemeClr val="accent1"/>
                </a:solidFill>
                <a:latin typeface="Times New Roman" panose="02020603050405020304" pitchFamily="18" charset="0"/>
                <a:cs typeface="Times New Roman" panose="02020603050405020304" pitchFamily="18" charset="0"/>
              </a:rPr>
              <a:t>OR</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29450390-3EF4-45F3-494A-C496189CAD4F}"/>
              </a:ext>
            </a:extLst>
          </p:cNvPr>
          <p:cNvSpPr txBox="1"/>
          <p:nvPr/>
        </p:nvSpPr>
        <p:spPr>
          <a:xfrm>
            <a:off x="7863121" y="1710900"/>
            <a:ext cx="198845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Thresholding</a:t>
            </a:r>
            <a:endParaRPr lang="zh-CN" altLang="en-US" sz="2400" dirty="0">
              <a:latin typeface="Times New Roman" panose="02020603050405020304" pitchFamily="18" charset="0"/>
              <a:cs typeface="Times New Roman" panose="02020603050405020304" pitchFamily="18" charset="0"/>
            </a:endParaRPr>
          </a:p>
        </p:txBody>
      </p:sp>
      <p:grpSp>
        <p:nvGrpSpPr>
          <p:cNvPr id="29" name="组合 28">
            <a:extLst>
              <a:ext uri="{FF2B5EF4-FFF2-40B4-BE49-F238E27FC236}">
                <a16:creationId xmlns:a16="http://schemas.microsoft.com/office/drawing/2014/main" id="{03A36820-2458-393D-D055-6D5890075CDE}"/>
              </a:ext>
            </a:extLst>
          </p:cNvPr>
          <p:cNvGrpSpPr/>
          <p:nvPr/>
        </p:nvGrpSpPr>
        <p:grpSpPr>
          <a:xfrm>
            <a:off x="182913" y="2931088"/>
            <a:ext cx="3757715" cy="2979446"/>
            <a:chOff x="182913" y="2931088"/>
            <a:chExt cx="3757715" cy="2979446"/>
          </a:xfrm>
        </p:grpSpPr>
        <p:pic>
          <p:nvPicPr>
            <p:cNvPr id="23" name="图片 22">
              <a:extLst>
                <a:ext uri="{FF2B5EF4-FFF2-40B4-BE49-F238E27FC236}">
                  <a16:creationId xmlns:a16="http://schemas.microsoft.com/office/drawing/2014/main" id="{88B4D262-76FC-321A-1CD7-7D730606B9D4}"/>
                </a:ext>
              </a:extLst>
            </p:cNvPr>
            <p:cNvPicPr>
              <a:picLocks noChangeAspect="1"/>
            </p:cNvPicPr>
            <p:nvPr/>
          </p:nvPicPr>
          <p:blipFill>
            <a:blip r:embed="rId5"/>
            <a:stretch>
              <a:fillRect/>
            </a:stretch>
          </p:blipFill>
          <p:spPr>
            <a:xfrm>
              <a:off x="182913" y="2934905"/>
              <a:ext cx="3757715" cy="2975629"/>
            </a:xfrm>
            <a:prstGeom prst="rect">
              <a:avLst/>
            </a:prstGeom>
          </p:spPr>
        </p:pic>
        <p:sp>
          <p:nvSpPr>
            <p:cNvPr id="24" name="椭圆 23">
              <a:extLst>
                <a:ext uri="{FF2B5EF4-FFF2-40B4-BE49-F238E27FC236}">
                  <a16:creationId xmlns:a16="http://schemas.microsoft.com/office/drawing/2014/main" id="{5A492E7E-F137-34AB-9C36-CE29E0D748DA}"/>
                </a:ext>
              </a:extLst>
            </p:cNvPr>
            <p:cNvSpPr/>
            <p:nvPr/>
          </p:nvSpPr>
          <p:spPr>
            <a:xfrm>
              <a:off x="3167743" y="2931088"/>
              <a:ext cx="402771" cy="2257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3165D92A-B8EA-24A3-FFA4-96E53CAB0F0F}"/>
              </a:ext>
            </a:extLst>
          </p:cNvPr>
          <p:cNvGrpSpPr/>
          <p:nvPr/>
        </p:nvGrpSpPr>
        <p:grpSpPr>
          <a:xfrm>
            <a:off x="4003237" y="2917576"/>
            <a:ext cx="3957741" cy="3136000"/>
            <a:chOff x="4003237" y="2917576"/>
            <a:chExt cx="3957741" cy="3136000"/>
          </a:xfrm>
        </p:grpSpPr>
        <p:pic>
          <p:nvPicPr>
            <p:cNvPr id="13" name="图片 12">
              <a:extLst>
                <a:ext uri="{FF2B5EF4-FFF2-40B4-BE49-F238E27FC236}">
                  <a16:creationId xmlns:a16="http://schemas.microsoft.com/office/drawing/2014/main" id="{A68C97E4-26C5-ABD4-7A8C-84079074E341}"/>
                </a:ext>
              </a:extLst>
            </p:cNvPr>
            <p:cNvPicPr>
              <a:picLocks noChangeAspect="1"/>
            </p:cNvPicPr>
            <p:nvPr/>
          </p:nvPicPr>
          <p:blipFill>
            <a:blip r:embed="rId6"/>
            <a:stretch>
              <a:fillRect/>
            </a:stretch>
          </p:blipFill>
          <p:spPr>
            <a:xfrm>
              <a:off x="4003237" y="2931088"/>
              <a:ext cx="3957741" cy="3122488"/>
            </a:xfrm>
            <a:prstGeom prst="rect">
              <a:avLst/>
            </a:prstGeom>
          </p:spPr>
        </p:pic>
        <p:sp>
          <p:nvSpPr>
            <p:cNvPr id="25" name="椭圆 24">
              <a:extLst>
                <a:ext uri="{FF2B5EF4-FFF2-40B4-BE49-F238E27FC236}">
                  <a16:creationId xmlns:a16="http://schemas.microsoft.com/office/drawing/2014/main" id="{17DA92D8-8F93-C8E9-36D7-601E2420A36C}"/>
                </a:ext>
              </a:extLst>
            </p:cNvPr>
            <p:cNvSpPr/>
            <p:nvPr/>
          </p:nvSpPr>
          <p:spPr>
            <a:xfrm>
              <a:off x="7161983" y="2917576"/>
              <a:ext cx="402771" cy="2257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CC026CF0-F4A4-2870-9984-81C844C97D70}"/>
              </a:ext>
            </a:extLst>
          </p:cNvPr>
          <p:cNvGrpSpPr/>
          <p:nvPr/>
        </p:nvGrpSpPr>
        <p:grpSpPr>
          <a:xfrm>
            <a:off x="8023588" y="2931088"/>
            <a:ext cx="3985499" cy="2995377"/>
            <a:chOff x="8023588" y="2931088"/>
            <a:chExt cx="3985499" cy="2995377"/>
          </a:xfrm>
        </p:grpSpPr>
        <p:pic>
          <p:nvPicPr>
            <p:cNvPr id="22" name="图片 21">
              <a:extLst>
                <a:ext uri="{FF2B5EF4-FFF2-40B4-BE49-F238E27FC236}">
                  <a16:creationId xmlns:a16="http://schemas.microsoft.com/office/drawing/2014/main" id="{9F7A4064-B436-5DBA-315F-12696F6F8B27}"/>
                </a:ext>
              </a:extLst>
            </p:cNvPr>
            <p:cNvPicPr>
              <a:picLocks noChangeAspect="1"/>
            </p:cNvPicPr>
            <p:nvPr/>
          </p:nvPicPr>
          <p:blipFill>
            <a:blip r:embed="rId7"/>
            <a:stretch>
              <a:fillRect/>
            </a:stretch>
          </p:blipFill>
          <p:spPr>
            <a:xfrm>
              <a:off x="8023588" y="2934905"/>
              <a:ext cx="3985499" cy="2991560"/>
            </a:xfrm>
            <a:prstGeom prst="rect">
              <a:avLst/>
            </a:prstGeom>
          </p:spPr>
        </p:pic>
        <p:sp>
          <p:nvSpPr>
            <p:cNvPr id="26" name="椭圆 25">
              <a:extLst>
                <a:ext uri="{FF2B5EF4-FFF2-40B4-BE49-F238E27FC236}">
                  <a16:creationId xmlns:a16="http://schemas.microsoft.com/office/drawing/2014/main" id="{9051EC23-39FB-C5C5-BA89-E8A182109907}"/>
                </a:ext>
              </a:extLst>
            </p:cNvPr>
            <p:cNvSpPr/>
            <p:nvPr/>
          </p:nvSpPr>
          <p:spPr>
            <a:xfrm>
              <a:off x="11244943" y="2931088"/>
              <a:ext cx="402771" cy="2257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3818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000"/>
                                        <p:tgtEl>
                                          <p:spTgt spid="29"/>
                                        </p:tgtEl>
                                      </p:cBhvr>
                                    </p:animEffect>
                                    <p:anim calcmode="lin" valueType="num">
                                      <p:cBhvr>
                                        <p:cTn id="16" dur="1000" fill="hold"/>
                                        <p:tgtEl>
                                          <p:spTgt spid="29"/>
                                        </p:tgtEl>
                                        <p:attrNameLst>
                                          <p:attrName>ppt_x</p:attrName>
                                        </p:attrNameLst>
                                      </p:cBhvr>
                                      <p:tavLst>
                                        <p:tav tm="0">
                                          <p:val>
                                            <p:strVal val="#ppt_x"/>
                                          </p:val>
                                        </p:tav>
                                        <p:tav tm="100000">
                                          <p:val>
                                            <p:strVal val="#ppt_x"/>
                                          </p:val>
                                        </p:tav>
                                      </p:tavLst>
                                    </p:anim>
                                    <p:anim calcmode="lin" valueType="num">
                                      <p:cBhvr>
                                        <p:cTn id="17" dur="1000" fill="hold"/>
                                        <p:tgtEl>
                                          <p:spTgt spid="2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33ABC1-58DA-D457-2358-D447C6E1454A}"/>
              </a:ext>
            </a:extLst>
          </p:cNvPr>
          <p:cNvPicPr>
            <a:picLocks noChangeAspect="1"/>
          </p:cNvPicPr>
          <p:nvPr/>
        </p:nvPicPr>
        <p:blipFill>
          <a:blip r:embed="rId3"/>
          <a:stretch>
            <a:fillRect/>
          </a:stretch>
        </p:blipFill>
        <p:spPr>
          <a:xfrm>
            <a:off x="582244" y="1294712"/>
            <a:ext cx="7931828" cy="3545994"/>
          </a:xfrm>
          <a:prstGeom prst="rect">
            <a:avLst/>
          </a:prstGeom>
        </p:spPr>
      </p:pic>
      <p:pic>
        <p:nvPicPr>
          <p:cNvPr id="7" name="图片 6">
            <a:extLst>
              <a:ext uri="{FF2B5EF4-FFF2-40B4-BE49-F238E27FC236}">
                <a16:creationId xmlns:a16="http://schemas.microsoft.com/office/drawing/2014/main" id="{530698E3-E351-2A20-3E75-58841FCFFA13}"/>
              </a:ext>
            </a:extLst>
          </p:cNvPr>
          <p:cNvPicPr>
            <a:picLocks noChangeAspect="1"/>
          </p:cNvPicPr>
          <p:nvPr/>
        </p:nvPicPr>
        <p:blipFill>
          <a:blip r:embed="rId4"/>
          <a:stretch>
            <a:fillRect/>
          </a:stretch>
        </p:blipFill>
        <p:spPr>
          <a:xfrm>
            <a:off x="1719505" y="4840706"/>
            <a:ext cx="5112985" cy="1215086"/>
          </a:xfrm>
          <a:prstGeom prst="rect">
            <a:avLst/>
          </a:prstGeom>
        </p:spPr>
      </p:pic>
      <p:sp>
        <p:nvSpPr>
          <p:cNvPr id="6" name="文本框 5">
            <a:extLst>
              <a:ext uri="{FF2B5EF4-FFF2-40B4-BE49-F238E27FC236}">
                <a16:creationId xmlns:a16="http://schemas.microsoft.com/office/drawing/2014/main" id="{A9CDAEDD-A06E-8E4A-FCE1-EE4A08EBBC83}"/>
              </a:ext>
            </a:extLst>
          </p:cNvPr>
          <p:cNvSpPr txBox="1"/>
          <p:nvPr/>
        </p:nvSpPr>
        <p:spPr>
          <a:xfrm>
            <a:off x="1041400" y="549448"/>
            <a:ext cx="609600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Sparse Factor Analysis (SPARFA)</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B1F4D99D-6BD7-3A23-557E-F2BC3C1961AD}"/>
              </a:ext>
            </a:extLst>
          </p:cNvPr>
          <p:cNvSpPr txBox="1"/>
          <p:nvPr/>
        </p:nvSpPr>
        <p:spPr>
          <a:xfrm>
            <a:off x="6832490" y="6357818"/>
            <a:ext cx="6096000"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hlinkClick r:id="rId5"/>
              </a:rPr>
              <a:t>https://www.jmlr.org/papers/volume15/lan14a/lan14a.pdf</a:t>
            </a:r>
            <a:endParaRPr lang="zh-CN" altLang="en-US" sz="16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2FB47EF-B111-5B51-7661-5F8200FCEBF0}"/>
              </a:ext>
            </a:extLst>
          </p:cNvPr>
          <p:cNvPicPr>
            <a:picLocks noChangeAspect="1"/>
          </p:cNvPicPr>
          <p:nvPr/>
        </p:nvPicPr>
        <p:blipFill>
          <a:blip r:embed="rId6"/>
          <a:stretch>
            <a:fillRect/>
          </a:stretch>
        </p:blipFill>
        <p:spPr>
          <a:xfrm>
            <a:off x="8514072" y="2008027"/>
            <a:ext cx="3499152" cy="2394157"/>
          </a:xfrm>
          <a:prstGeom prst="rect">
            <a:avLst/>
          </a:prstGeom>
        </p:spPr>
      </p:pic>
    </p:spTree>
    <p:extLst>
      <p:ext uri="{BB962C8B-B14F-4D97-AF65-F5344CB8AC3E}">
        <p14:creationId xmlns:p14="http://schemas.microsoft.com/office/powerpoint/2010/main" val="118118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C0B5D25-BE7B-BD67-18FC-1B15F632B0DF}"/>
              </a:ext>
            </a:extLst>
          </p:cNvPr>
          <p:cNvPicPr>
            <a:picLocks noChangeAspect="1"/>
          </p:cNvPicPr>
          <p:nvPr/>
        </p:nvPicPr>
        <p:blipFill>
          <a:blip r:embed="rId2"/>
          <a:stretch>
            <a:fillRect/>
          </a:stretch>
        </p:blipFill>
        <p:spPr>
          <a:xfrm>
            <a:off x="1031918" y="0"/>
            <a:ext cx="10128163" cy="6858000"/>
          </a:xfrm>
          <a:prstGeom prst="rect">
            <a:avLst/>
          </a:prstGeom>
        </p:spPr>
      </p:pic>
    </p:spTree>
    <p:extLst>
      <p:ext uri="{BB962C8B-B14F-4D97-AF65-F5344CB8AC3E}">
        <p14:creationId xmlns:p14="http://schemas.microsoft.com/office/powerpoint/2010/main" val="770276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93F7-E745-B78D-67D8-D9096A4B7D7D}"/>
              </a:ext>
            </a:extLst>
          </p:cNvPr>
          <p:cNvSpPr>
            <a:spLocks noGrp="1"/>
          </p:cNvSpPr>
          <p:nvPr>
            <p:ph type="title"/>
          </p:nvPr>
        </p:nvSpPr>
        <p:spPr>
          <a:xfrm>
            <a:off x="523567" y="317045"/>
            <a:ext cx="4648201" cy="804914"/>
          </a:xfrm>
        </p:spPr>
        <p:txBody>
          <a:bodyPr>
            <a:normAutofit/>
          </a:bodyPr>
          <a:lstStyle/>
          <a:p>
            <a:r>
              <a:rPr lang="en-US" altLang="zh-CN" sz="2400" b="1" dirty="0">
                <a:latin typeface="Times New Roman" panose="02020603050405020304" pitchFamily="18" charset="0"/>
                <a:cs typeface="Times New Roman" panose="02020603050405020304" pitchFamily="18" charset="0"/>
              </a:rPr>
              <a:t>Educational data mining (EDM)</a:t>
            </a:r>
            <a:endParaRPr lang="zh-CN" altLang="en-US" sz="2400" b="1" dirty="0">
              <a:latin typeface="Times New Roman" panose="02020603050405020304" pitchFamily="18" charset="0"/>
              <a:cs typeface="Times New Roman" panose="02020603050405020304" pitchFamily="18" charset="0"/>
            </a:endParaRPr>
          </a:p>
        </p:txBody>
      </p:sp>
      <p:pic>
        <p:nvPicPr>
          <p:cNvPr id="1026" name="Picture 2" descr="Educational data mining and learning analytics: An updated survey - Romero  - 2020 - WIREs Data Mining and Knowledge Discovery - Wiley Online Library">
            <a:extLst>
              <a:ext uri="{FF2B5EF4-FFF2-40B4-BE49-F238E27FC236}">
                <a16:creationId xmlns:a16="http://schemas.microsoft.com/office/drawing/2014/main" id="{350E4D7A-973D-0354-B3AB-89C7DDB1B1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80303" y="1245663"/>
            <a:ext cx="7117011" cy="41325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ucationaldatamining.org">
            <a:extLst>
              <a:ext uri="{FF2B5EF4-FFF2-40B4-BE49-F238E27FC236}">
                <a16:creationId xmlns:a16="http://schemas.microsoft.com/office/drawing/2014/main" id="{FD510B54-71E1-A2ED-D5AB-CC6243F81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806" y="1422451"/>
            <a:ext cx="3717650" cy="17730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in areas involved in Educational data mining. Source: Cristobal... |  Download Scientific Diagram">
            <a:extLst>
              <a:ext uri="{FF2B5EF4-FFF2-40B4-BE49-F238E27FC236}">
                <a16:creationId xmlns:a16="http://schemas.microsoft.com/office/drawing/2014/main" id="{F6555519-5503-74E1-34D1-F25C2F99A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567" y="3328374"/>
            <a:ext cx="3529626" cy="352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5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1000"/>
                                        <p:tgtEl>
                                          <p:spTgt spid="1026"/>
                                        </p:tgtEl>
                                      </p:cBhvr>
                                    </p:animEffect>
                                    <p:anim calcmode="lin" valueType="num">
                                      <p:cBhvr>
                                        <p:cTn id="17" dur="1000" fill="hold"/>
                                        <p:tgtEl>
                                          <p:spTgt spid="1026"/>
                                        </p:tgtEl>
                                        <p:attrNameLst>
                                          <p:attrName>ppt_x</p:attrName>
                                        </p:attrNameLst>
                                      </p:cBhvr>
                                      <p:tavLst>
                                        <p:tav tm="0">
                                          <p:val>
                                            <p:strVal val="#ppt_x"/>
                                          </p:val>
                                        </p:tav>
                                        <p:tav tm="100000">
                                          <p:val>
                                            <p:strVal val="#ppt_x"/>
                                          </p:val>
                                        </p:tav>
                                      </p:tavLst>
                                    </p:anim>
                                    <p:anim calcmode="lin" valueType="num">
                                      <p:cBhvr>
                                        <p:cTn id="18"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E378FC-1A54-BEB2-70DA-71E464B3C556}"/>
              </a:ext>
            </a:extLst>
          </p:cNvPr>
          <p:cNvSpPr txBox="1"/>
          <p:nvPr/>
        </p:nvSpPr>
        <p:spPr>
          <a:xfrm>
            <a:off x="727584" y="437154"/>
            <a:ext cx="609600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Homework mode (</a:t>
            </a:r>
            <a:r>
              <a:rPr lang="en-US" altLang="zh-CN" sz="2400" b="1" dirty="0" err="1">
                <a:latin typeface="Times New Roman" panose="02020603050405020304" pitchFamily="18" charset="0"/>
                <a:cs typeface="Times New Roman" panose="02020603050405020304" pitchFamily="18" charset="0"/>
              </a:rPr>
              <a:t>LonCAPA</a:t>
            </a:r>
            <a:r>
              <a:rPr lang="en-US" altLang="zh-CN"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42C83BDF-F94A-F789-4D14-B242AC4866A8}"/>
              </a:ext>
            </a:extLst>
          </p:cNvPr>
          <p:cNvGrpSpPr/>
          <p:nvPr/>
        </p:nvGrpSpPr>
        <p:grpSpPr>
          <a:xfrm>
            <a:off x="452283" y="957587"/>
            <a:ext cx="4326194" cy="4646800"/>
            <a:chOff x="589934" y="1034582"/>
            <a:chExt cx="4201977" cy="4527463"/>
          </a:xfrm>
        </p:grpSpPr>
        <p:pic>
          <p:nvPicPr>
            <p:cNvPr id="4" name="图片 3">
              <a:extLst>
                <a:ext uri="{FF2B5EF4-FFF2-40B4-BE49-F238E27FC236}">
                  <a16:creationId xmlns:a16="http://schemas.microsoft.com/office/drawing/2014/main" id="{8E859661-EBF3-F373-F1B7-9EF1AA1C417B}"/>
                </a:ext>
              </a:extLst>
            </p:cNvPr>
            <p:cNvPicPr>
              <a:picLocks noChangeAspect="1"/>
            </p:cNvPicPr>
            <p:nvPr/>
          </p:nvPicPr>
          <p:blipFill>
            <a:blip r:embed="rId3"/>
            <a:stretch>
              <a:fillRect/>
            </a:stretch>
          </p:blipFill>
          <p:spPr>
            <a:xfrm>
              <a:off x="589934" y="1034582"/>
              <a:ext cx="4201977" cy="4047492"/>
            </a:xfrm>
            <a:prstGeom prst="rect">
              <a:avLst/>
            </a:prstGeom>
          </p:spPr>
        </p:pic>
        <p:sp>
          <p:nvSpPr>
            <p:cNvPr id="5" name="文本框 4">
              <a:extLst>
                <a:ext uri="{FF2B5EF4-FFF2-40B4-BE49-F238E27FC236}">
                  <a16:creationId xmlns:a16="http://schemas.microsoft.com/office/drawing/2014/main" id="{44B89D7B-4388-A2FA-8BF6-0F63EE155CD8}"/>
                </a:ext>
              </a:extLst>
            </p:cNvPr>
            <p:cNvSpPr txBox="1"/>
            <p:nvPr/>
          </p:nvSpPr>
          <p:spPr>
            <a:xfrm>
              <a:off x="921115" y="5161935"/>
              <a:ext cx="3539613" cy="400110"/>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LonCAPA</a:t>
              </a:r>
              <a:r>
                <a:rPr lang="en-US" altLang="zh-CN" sz="2000" dirty="0">
                  <a:latin typeface="Times New Roman" panose="02020603050405020304" pitchFamily="18" charset="0"/>
                  <a:cs typeface="Times New Roman" panose="02020603050405020304" pitchFamily="18" charset="0"/>
                </a:rPr>
                <a:t> course 4 homework</a:t>
              </a:r>
              <a:endParaRPr lang="zh-CN" altLang="en-US" sz="2000" dirty="0">
                <a:latin typeface="Times New Roman" panose="02020603050405020304" pitchFamily="18" charset="0"/>
                <a:cs typeface="Times New Roman" panose="02020603050405020304" pitchFamily="18" charset="0"/>
              </a:endParaRPr>
            </a:p>
          </p:txBody>
        </p:sp>
      </p:grpSp>
      <p:sp>
        <p:nvSpPr>
          <p:cNvPr id="8" name="文本框 7">
            <a:extLst>
              <a:ext uri="{FF2B5EF4-FFF2-40B4-BE49-F238E27FC236}">
                <a16:creationId xmlns:a16="http://schemas.microsoft.com/office/drawing/2014/main" id="{89BA52B4-B86D-EA4A-4772-B104D19117CC}"/>
              </a:ext>
            </a:extLst>
          </p:cNvPr>
          <p:cNvSpPr txBox="1"/>
          <p:nvPr/>
        </p:nvSpPr>
        <p:spPr>
          <a:xfrm>
            <a:off x="5381405" y="3043169"/>
            <a:ext cx="6358312" cy="2862322"/>
          </a:xfrm>
          <a:prstGeom prst="rect">
            <a:avLst/>
          </a:prstGeom>
          <a:noFill/>
        </p:spPr>
        <p:txBody>
          <a:bodyPr wrap="square">
            <a:spAutoFit/>
          </a:bodyPr>
          <a:lstStyle/>
          <a:p>
            <a:pPr marL="342900" indent="-342900">
              <a:buAutoNum type="arabicPeriod"/>
            </a:pPr>
            <a:r>
              <a:rPr lang="en-US" altLang="zh-CN" sz="2000" dirty="0">
                <a:latin typeface="Times New Roman" panose="02020603050405020304" pitchFamily="18" charset="0"/>
                <a:cs typeface="Times New Roman" panose="02020603050405020304" pitchFamily="18" charset="0"/>
              </a:rPr>
              <a:t>Temporal information (usually happens in online learning with immediate feedback)</a:t>
            </a:r>
          </a:p>
          <a:p>
            <a:pPr marL="342900" indent="-342900">
              <a:buAutoNum type="arabicPeriod"/>
            </a:pPr>
            <a:endParaRPr lang="en-US" altLang="zh-CN" sz="20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2000" dirty="0">
                <a:latin typeface="Times New Roman" panose="02020603050405020304" pitchFamily="18" charset="0"/>
                <a:cs typeface="Times New Roman" panose="02020603050405020304" pitchFamily="18" charset="0"/>
              </a:rPr>
              <a:t>Each student has different and long learning trajectories (personalized learning)</a:t>
            </a:r>
          </a:p>
          <a:p>
            <a:pPr marL="342900" indent="-342900">
              <a:buAutoNum type="arabicPeriod"/>
            </a:pPr>
            <a:endParaRPr lang="en-US" altLang="zh-CN" sz="20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2000" dirty="0">
                <a:latin typeface="Times New Roman" panose="02020603050405020304" pitchFamily="18" charset="0"/>
                <a:cs typeface="Times New Roman" panose="02020603050405020304" pitchFamily="18" charset="0"/>
              </a:rPr>
              <a:t>Each question might appear multiple times; some non-feedback materials also appear</a:t>
            </a:r>
          </a:p>
          <a:p>
            <a:endParaRPr lang="en-US" altLang="zh-CN" sz="2000" dirty="0">
              <a:latin typeface="Times New Roman" panose="02020603050405020304" pitchFamily="18" charset="0"/>
              <a:cs typeface="Times New Roman" panose="02020603050405020304" pitchFamily="18" charset="0"/>
            </a:endParaRPr>
          </a:p>
        </p:txBody>
      </p:sp>
      <p:sp>
        <p:nvSpPr>
          <p:cNvPr id="9" name="右大括号 8">
            <a:extLst>
              <a:ext uri="{FF2B5EF4-FFF2-40B4-BE49-F238E27FC236}">
                <a16:creationId xmlns:a16="http://schemas.microsoft.com/office/drawing/2014/main" id="{BFED3F72-0C41-4621-6DF7-BAC237E48A5B}"/>
              </a:ext>
            </a:extLst>
          </p:cNvPr>
          <p:cNvSpPr/>
          <p:nvPr/>
        </p:nvSpPr>
        <p:spPr>
          <a:xfrm>
            <a:off x="4778477" y="1366684"/>
            <a:ext cx="314632" cy="845574"/>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56E6037-1813-1CE7-34E3-688FA5BF8E84}"/>
              </a:ext>
            </a:extLst>
          </p:cNvPr>
          <p:cNvSpPr txBox="1"/>
          <p:nvPr/>
        </p:nvSpPr>
        <p:spPr>
          <a:xfrm>
            <a:off x="6823584" y="1181839"/>
            <a:ext cx="259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altLang="zh-CN" dirty="0">
                <a:latin typeface="Times New Roman" panose="02020603050405020304" pitchFamily="18" charset="0"/>
                <a:cs typeface="Times New Roman" panose="02020603050405020304" pitchFamily="18" charset="0"/>
              </a:rPr>
              <a:t>Learning sequence length</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CA0F67E2-C9FA-52F8-C904-95F082962960}"/>
              </a:ext>
            </a:extLst>
          </p:cNvPr>
          <p:cNvSpPr txBox="1"/>
          <p:nvPr/>
        </p:nvSpPr>
        <p:spPr>
          <a:xfrm>
            <a:off x="6823584" y="1604805"/>
            <a:ext cx="259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n-US" altLang="zh-CN" dirty="0">
                <a:latin typeface="Times New Roman" panose="02020603050405020304" pitchFamily="18" charset="0"/>
                <a:cs typeface="Times New Roman" panose="02020603050405020304" pitchFamily="18" charset="0"/>
              </a:rPr>
              <a:t>Question ID</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6B01C3A-4043-37A6-F9F1-8422784FF9C8}"/>
              </a:ext>
            </a:extLst>
          </p:cNvPr>
          <p:cNvSpPr txBox="1"/>
          <p:nvPr/>
        </p:nvSpPr>
        <p:spPr>
          <a:xfrm>
            <a:off x="6823584" y="2018390"/>
            <a:ext cx="259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n-US" altLang="zh-CN" dirty="0">
                <a:latin typeface="Times New Roman" panose="02020603050405020304" pitchFamily="18" charset="0"/>
                <a:cs typeface="Times New Roman" panose="02020603050405020304" pitchFamily="18" charset="0"/>
              </a:rPr>
              <a:t>Right / Wrong</a:t>
            </a:r>
            <a:endParaRPr lang="zh-CN" altLang="en-US" dirty="0">
              <a:latin typeface="Times New Roman" panose="02020603050405020304" pitchFamily="18" charset="0"/>
              <a:cs typeface="Times New Roman" panose="02020603050405020304" pitchFamily="18" charset="0"/>
            </a:endParaRPr>
          </a:p>
        </p:txBody>
      </p:sp>
      <p:sp>
        <p:nvSpPr>
          <p:cNvPr id="17" name="矩形: 圆角 16">
            <a:extLst>
              <a:ext uri="{FF2B5EF4-FFF2-40B4-BE49-F238E27FC236}">
                <a16:creationId xmlns:a16="http://schemas.microsoft.com/office/drawing/2014/main" id="{F623D04E-C142-97F4-57DF-68EAC266A799}"/>
              </a:ext>
            </a:extLst>
          </p:cNvPr>
          <p:cNvSpPr/>
          <p:nvPr/>
        </p:nvSpPr>
        <p:spPr>
          <a:xfrm>
            <a:off x="5191430" y="1661379"/>
            <a:ext cx="1111046" cy="3693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Student</a:t>
            </a:r>
            <a:endParaRPr lang="zh-CN" altLang="en-US" dirty="0">
              <a:latin typeface="Times New Roman" panose="02020603050405020304" pitchFamily="18" charset="0"/>
              <a:cs typeface="Times New Roman" panose="02020603050405020304" pitchFamily="18" charset="0"/>
            </a:endParaRPr>
          </a:p>
        </p:txBody>
      </p:sp>
      <p:sp>
        <p:nvSpPr>
          <p:cNvPr id="18" name="左大括号 17">
            <a:extLst>
              <a:ext uri="{FF2B5EF4-FFF2-40B4-BE49-F238E27FC236}">
                <a16:creationId xmlns:a16="http://schemas.microsoft.com/office/drawing/2014/main" id="{5457E8EF-A681-B93A-5678-3C019B05E9E3}"/>
              </a:ext>
            </a:extLst>
          </p:cNvPr>
          <p:cNvSpPr/>
          <p:nvPr/>
        </p:nvSpPr>
        <p:spPr>
          <a:xfrm>
            <a:off x="6381134" y="1347471"/>
            <a:ext cx="314632" cy="957951"/>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373AA96-0A7F-0B26-3526-E13B143D2B19}"/>
              </a:ext>
            </a:extLst>
          </p:cNvPr>
          <p:cNvSpPr txBox="1"/>
          <p:nvPr/>
        </p:nvSpPr>
        <p:spPr>
          <a:xfrm>
            <a:off x="5381405" y="2576057"/>
            <a:ext cx="609600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Characteristics</a:t>
            </a:r>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4800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4" grpId="0" animBg="1"/>
      <p:bldP spid="16" grpId="0" animBg="1"/>
      <p:bldP spid="17" grpId="0" animBg="1"/>
      <p:bldP spid="18"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5B04E8-F8EA-38DA-E24F-477BE4DEA454}"/>
              </a:ext>
            </a:extLst>
          </p:cNvPr>
          <p:cNvSpPr txBox="1"/>
          <p:nvPr/>
        </p:nvSpPr>
        <p:spPr>
          <a:xfrm>
            <a:off x="541827" y="376797"/>
            <a:ext cx="5750818"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Knowledge tracing for recommendation</a:t>
            </a:r>
            <a:endParaRPr lang="zh-CN" altLang="en-US" sz="2400" b="1" dirty="0">
              <a:latin typeface="Times New Roman" panose="02020603050405020304" pitchFamily="18" charset="0"/>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BA667387-E49C-16EB-3C0F-860EB7FD180F}"/>
              </a:ext>
            </a:extLst>
          </p:cNvPr>
          <p:cNvCxnSpPr>
            <a:cxnSpLocks/>
          </p:cNvCxnSpPr>
          <p:nvPr/>
        </p:nvCxnSpPr>
        <p:spPr>
          <a:xfrm>
            <a:off x="3838806" y="1755867"/>
            <a:ext cx="43688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2" name="矩形: 圆角 11">
            <a:extLst>
              <a:ext uri="{FF2B5EF4-FFF2-40B4-BE49-F238E27FC236}">
                <a16:creationId xmlns:a16="http://schemas.microsoft.com/office/drawing/2014/main" id="{311CC890-25DC-A689-D153-46081E2D2F2F}"/>
              </a:ext>
            </a:extLst>
          </p:cNvPr>
          <p:cNvSpPr/>
          <p:nvPr/>
        </p:nvSpPr>
        <p:spPr>
          <a:xfrm>
            <a:off x="7192088" y="2728698"/>
            <a:ext cx="4307839" cy="59806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Markov process method (e.g., BKT)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04F77AD7-60E9-D1BF-BA38-AAC09C4CF3FD}"/>
              </a:ext>
            </a:extLst>
          </p:cNvPr>
          <p:cNvSpPr/>
          <p:nvPr/>
        </p:nvSpPr>
        <p:spPr>
          <a:xfrm>
            <a:off x="7192089" y="3566316"/>
            <a:ext cx="4307840" cy="59806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Logistic regression method (e.g., IRT, PFA)</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BCA19341-5A74-F0AC-6B41-C8F25FF0D78A}"/>
              </a:ext>
            </a:extLst>
          </p:cNvPr>
          <p:cNvSpPr/>
          <p:nvPr/>
        </p:nvSpPr>
        <p:spPr>
          <a:xfrm>
            <a:off x="7192089" y="4496042"/>
            <a:ext cx="4307840" cy="59806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Deep learning method (e.g., DKT, DKVMN, Deep-IRT)</a:t>
            </a:r>
            <a:endParaRPr lang="zh-CN" altLang="en-US" dirty="0">
              <a:solidFill>
                <a:schemeClr val="tx1"/>
              </a:solidFill>
              <a:latin typeface="Times New Roman" panose="02020603050405020304" pitchFamily="18" charset="0"/>
              <a:cs typeface="Times New Roman" panose="02020603050405020304" pitchFamily="18" charset="0"/>
            </a:endParaRPr>
          </a:p>
        </p:txBody>
      </p:sp>
      <p:grpSp>
        <p:nvGrpSpPr>
          <p:cNvPr id="18" name="组合 17">
            <a:extLst>
              <a:ext uri="{FF2B5EF4-FFF2-40B4-BE49-F238E27FC236}">
                <a16:creationId xmlns:a16="http://schemas.microsoft.com/office/drawing/2014/main" id="{FF478424-9339-6ED9-DC53-1C3D49AF867E}"/>
              </a:ext>
            </a:extLst>
          </p:cNvPr>
          <p:cNvGrpSpPr/>
          <p:nvPr/>
        </p:nvGrpSpPr>
        <p:grpSpPr>
          <a:xfrm>
            <a:off x="4086386" y="1526037"/>
            <a:ext cx="2118979" cy="873923"/>
            <a:chOff x="3977020" y="937712"/>
            <a:chExt cx="2118979" cy="873923"/>
          </a:xfrm>
        </p:grpSpPr>
        <p:pic>
          <p:nvPicPr>
            <p:cNvPr id="11" name="图片 10">
              <a:extLst>
                <a:ext uri="{FF2B5EF4-FFF2-40B4-BE49-F238E27FC236}">
                  <a16:creationId xmlns:a16="http://schemas.microsoft.com/office/drawing/2014/main" id="{3FFA5C0F-F96F-32BB-7371-3E281E42BE59}"/>
                </a:ext>
              </a:extLst>
            </p:cNvPr>
            <p:cNvPicPr>
              <a:picLocks noChangeAspect="1"/>
            </p:cNvPicPr>
            <p:nvPr/>
          </p:nvPicPr>
          <p:blipFill>
            <a:blip r:embed="rId3"/>
            <a:stretch>
              <a:fillRect/>
            </a:stretch>
          </p:blipFill>
          <p:spPr>
            <a:xfrm>
              <a:off x="4459024" y="937712"/>
              <a:ext cx="642600" cy="400110"/>
            </a:xfrm>
            <a:prstGeom prst="rect">
              <a:avLst/>
            </a:prstGeom>
          </p:spPr>
        </p:pic>
        <p:sp>
          <p:nvSpPr>
            <p:cNvPr id="16" name="文本框 15">
              <a:extLst>
                <a:ext uri="{FF2B5EF4-FFF2-40B4-BE49-F238E27FC236}">
                  <a16:creationId xmlns:a16="http://schemas.microsoft.com/office/drawing/2014/main" id="{E647F6A4-6744-8D32-38F8-845991B952CB}"/>
                </a:ext>
              </a:extLst>
            </p:cNvPr>
            <p:cNvSpPr txBox="1"/>
            <p:nvPr/>
          </p:nvSpPr>
          <p:spPr>
            <a:xfrm>
              <a:off x="3977020" y="1411525"/>
              <a:ext cx="2118979" cy="400110"/>
            </a:xfrm>
            <a:prstGeom prst="rect">
              <a:avLst/>
            </a:prstGeom>
            <a:noFill/>
          </p:spPr>
          <p:txBody>
            <a:bodyPr wrap="square">
              <a:spAutoFit/>
            </a:bodyPr>
            <a:lstStyle/>
            <a:p>
              <a:r>
                <a:rPr lang="en-US" altLang="zh-CN" sz="2000" dirty="0">
                  <a:solidFill>
                    <a:schemeClr val="accent1"/>
                  </a:solidFill>
                  <a:latin typeface="Times New Roman" panose="02020603050405020304" pitchFamily="18" charset="0"/>
                  <a:cs typeface="Times New Roman" panose="02020603050405020304" pitchFamily="18" charset="0"/>
                </a:rPr>
                <a:t>Next interaction</a:t>
              </a:r>
              <a:endParaRPr lang="zh-CN" altLang="en-US" sz="2000" dirty="0">
                <a:solidFill>
                  <a:schemeClr val="accent1"/>
                </a:solidFill>
                <a:latin typeface="Times New Roman" panose="02020603050405020304" pitchFamily="18" charset="0"/>
                <a:cs typeface="Times New Roman" panose="02020603050405020304" pitchFamily="18" charset="0"/>
              </a:endParaRPr>
            </a:p>
          </p:txBody>
        </p:sp>
      </p:grpSp>
      <p:pic>
        <p:nvPicPr>
          <p:cNvPr id="20" name="图片 19">
            <a:extLst>
              <a:ext uri="{FF2B5EF4-FFF2-40B4-BE49-F238E27FC236}">
                <a16:creationId xmlns:a16="http://schemas.microsoft.com/office/drawing/2014/main" id="{F74132E1-FA0E-840F-A286-55BCE8C92EAC}"/>
              </a:ext>
            </a:extLst>
          </p:cNvPr>
          <p:cNvPicPr>
            <a:picLocks noChangeAspect="1"/>
          </p:cNvPicPr>
          <p:nvPr/>
        </p:nvPicPr>
        <p:blipFill>
          <a:blip r:embed="rId4"/>
          <a:stretch>
            <a:fillRect/>
          </a:stretch>
        </p:blipFill>
        <p:spPr>
          <a:xfrm>
            <a:off x="1495882" y="4693422"/>
            <a:ext cx="2686425" cy="381053"/>
          </a:xfrm>
          <a:prstGeom prst="rect">
            <a:avLst/>
          </a:prstGeom>
        </p:spPr>
      </p:pic>
      <p:grpSp>
        <p:nvGrpSpPr>
          <p:cNvPr id="25" name="组合 24">
            <a:extLst>
              <a:ext uri="{FF2B5EF4-FFF2-40B4-BE49-F238E27FC236}">
                <a16:creationId xmlns:a16="http://schemas.microsoft.com/office/drawing/2014/main" id="{31722D65-5766-08F4-C271-448E34D03D05}"/>
              </a:ext>
            </a:extLst>
          </p:cNvPr>
          <p:cNvGrpSpPr/>
          <p:nvPr/>
        </p:nvGrpSpPr>
        <p:grpSpPr>
          <a:xfrm>
            <a:off x="810360" y="1590515"/>
            <a:ext cx="2715004" cy="865027"/>
            <a:chOff x="771031" y="1049741"/>
            <a:chExt cx="2715004" cy="865027"/>
          </a:xfrm>
        </p:grpSpPr>
        <p:sp>
          <p:nvSpPr>
            <p:cNvPr id="6" name="文本框 5">
              <a:extLst>
                <a:ext uri="{FF2B5EF4-FFF2-40B4-BE49-F238E27FC236}">
                  <a16:creationId xmlns:a16="http://schemas.microsoft.com/office/drawing/2014/main" id="{59EB766B-47E8-AA13-D44D-5DB2E439CE7B}"/>
                </a:ext>
              </a:extLst>
            </p:cNvPr>
            <p:cNvSpPr txBox="1"/>
            <p:nvPr/>
          </p:nvSpPr>
          <p:spPr>
            <a:xfrm>
              <a:off x="903428" y="1514658"/>
              <a:ext cx="2582607" cy="400110"/>
            </a:xfrm>
            <a:prstGeom prst="rect">
              <a:avLst/>
            </a:prstGeom>
            <a:noFill/>
          </p:spPr>
          <p:txBody>
            <a:bodyPr wrap="square" rtlCol="0">
              <a:spAutoFit/>
            </a:bodyPr>
            <a:lstStyle/>
            <a:p>
              <a:r>
                <a:rPr lang="en-US" altLang="zh-CN" sz="2000" dirty="0">
                  <a:solidFill>
                    <a:schemeClr val="accent1"/>
                  </a:solidFill>
                  <a:latin typeface="Times New Roman" panose="02020603050405020304" pitchFamily="18" charset="0"/>
                  <a:cs typeface="Times New Roman" panose="02020603050405020304" pitchFamily="18" charset="0"/>
                </a:rPr>
                <a:t>Historical interactions</a:t>
              </a:r>
              <a:endParaRPr lang="zh-CN" altLang="en-US" sz="2000" dirty="0">
                <a:solidFill>
                  <a:schemeClr val="accent1"/>
                </a:solidFill>
                <a:latin typeface="Times New Roman" panose="02020603050405020304" pitchFamily="18" charset="0"/>
                <a:cs typeface="Times New Roman" panose="02020603050405020304" pitchFamily="18" charset="0"/>
              </a:endParaRPr>
            </a:p>
          </p:txBody>
        </p:sp>
        <p:pic>
          <p:nvPicPr>
            <p:cNvPr id="24" name="图片 23">
              <a:extLst>
                <a:ext uri="{FF2B5EF4-FFF2-40B4-BE49-F238E27FC236}">
                  <a16:creationId xmlns:a16="http://schemas.microsoft.com/office/drawing/2014/main" id="{CEA3CCCB-63EA-1F34-1E6F-9BE57CAD6BB5}"/>
                </a:ext>
              </a:extLst>
            </p:cNvPr>
            <p:cNvPicPr>
              <a:picLocks noChangeAspect="1"/>
            </p:cNvPicPr>
            <p:nvPr/>
          </p:nvPicPr>
          <p:blipFill>
            <a:blip r:embed="rId5"/>
            <a:stretch>
              <a:fillRect/>
            </a:stretch>
          </p:blipFill>
          <p:spPr>
            <a:xfrm>
              <a:off x="771031" y="1049741"/>
              <a:ext cx="2715004" cy="352474"/>
            </a:xfrm>
            <a:prstGeom prst="rect">
              <a:avLst/>
            </a:prstGeom>
          </p:spPr>
        </p:pic>
      </p:grpSp>
      <p:grpSp>
        <p:nvGrpSpPr>
          <p:cNvPr id="29" name="组合 28">
            <a:extLst>
              <a:ext uri="{FF2B5EF4-FFF2-40B4-BE49-F238E27FC236}">
                <a16:creationId xmlns:a16="http://schemas.microsoft.com/office/drawing/2014/main" id="{8D7C010D-464C-8DBB-AD36-F664967FC4CD}"/>
              </a:ext>
            </a:extLst>
          </p:cNvPr>
          <p:cNvGrpSpPr/>
          <p:nvPr/>
        </p:nvGrpSpPr>
        <p:grpSpPr>
          <a:xfrm>
            <a:off x="1832236" y="2785540"/>
            <a:ext cx="2035710" cy="400109"/>
            <a:chOff x="1219200" y="2310004"/>
            <a:chExt cx="2035710" cy="400109"/>
          </a:xfrm>
        </p:grpSpPr>
        <p:pic>
          <p:nvPicPr>
            <p:cNvPr id="22" name="图片 21">
              <a:extLst>
                <a:ext uri="{FF2B5EF4-FFF2-40B4-BE49-F238E27FC236}">
                  <a16:creationId xmlns:a16="http://schemas.microsoft.com/office/drawing/2014/main" id="{2A4025EC-6D9E-488F-9334-45907B194164}"/>
                </a:ext>
              </a:extLst>
            </p:cNvPr>
            <p:cNvPicPr>
              <a:picLocks noChangeAspect="1"/>
            </p:cNvPicPr>
            <p:nvPr/>
          </p:nvPicPr>
          <p:blipFill>
            <a:blip r:embed="rId6"/>
            <a:stretch>
              <a:fillRect/>
            </a:stretch>
          </p:blipFill>
          <p:spPr>
            <a:xfrm>
              <a:off x="1219200" y="2318645"/>
              <a:ext cx="465327" cy="342152"/>
            </a:xfrm>
            <a:prstGeom prst="rect">
              <a:avLst/>
            </a:prstGeom>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5CF9B71-9BC2-5215-AE3C-ECACA6E54F3A}"/>
                    </a:ext>
                  </a:extLst>
                </p:cNvPr>
                <p:cNvSpPr txBox="1"/>
                <p:nvPr/>
              </p:nvSpPr>
              <p:spPr>
                <a:xfrm>
                  <a:off x="1684527" y="2318645"/>
                  <a:ext cx="46532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x>
                          <m:boxPr>
                            <m:ctrlPr>
                              <a:rPr lang="zh-CN" altLang="en-US" sz="2400" i="1" smtClean="0">
                                <a:latin typeface="Cambria Math" panose="02040503050406030204" pitchFamily="18" charset="0"/>
                              </a:rPr>
                            </m:ctrlPr>
                          </m:boxPr>
                          <m:e>
                            <m:r>
                              <a:rPr lang="en-US" altLang="zh-CN" sz="2400" i="1" smtClean="0">
                                <a:latin typeface="Cambria Math" panose="02040503050406030204" pitchFamily="18" charset="0"/>
                              </a:rPr>
                              <m:t>≔</m:t>
                            </m:r>
                          </m:e>
                        </m:box>
                      </m:oMath>
                    </m:oMathPara>
                  </a14:m>
                  <a:endParaRPr lang="zh-CN" altLang="en-US" sz="2400" dirty="0"/>
                </a:p>
              </p:txBody>
            </p:sp>
          </mc:Choice>
          <mc:Fallback xmlns="">
            <p:sp>
              <p:nvSpPr>
                <p:cNvPr id="26" name="文本框 25">
                  <a:extLst>
                    <a:ext uri="{FF2B5EF4-FFF2-40B4-BE49-F238E27FC236}">
                      <a16:creationId xmlns:a16="http://schemas.microsoft.com/office/drawing/2014/main" id="{35CF9B71-9BC2-5215-AE3C-ECACA6E54F3A}"/>
                    </a:ext>
                  </a:extLst>
                </p:cNvPr>
                <p:cNvSpPr txBox="1">
                  <a:spLocks noRot="1" noChangeAspect="1" noMove="1" noResize="1" noEditPoints="1" noAdjustHandles="1" noChangeArrowheads="1" noChangeShapeType="1" noTextEdit="1"/>
                </p:cNvSpPr>
                <p:nvPr/>
              </p:nvSpPr>
              <p:spPr>
                <a:xfrm>
                  <a:off x="1684527" y="2318645"/>
                  <a:ext cx="465327" cy="369332"/>
                </a:xfrm>
                <a:prstGeom prst="rect">
                  <a:avLst/>
                </a:prstGeom>
                <a:blipFill>
                  <a:blip r:embed="rId7"/>
                  <a:stretch>
                    <a:fillRect/>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390D97CB-34F9-3015-1074-F0902FFECA0E}"/>
                </a:ext>
              </a:extLst>
            </p:cNvPr>
            <p:cNvPicPr>
              <a:picLocks noChangeAspect="1"/>
            </p:cNvPicPr>
            <p:nvPr/>
          </p:nvPicPr>
          <p:blipFill>
            <a:blip r:embed="rId8"/>
            <a:stretch>
              <a:fillRect/>
            </a:stretch>
          </p:blipFill>
          <p:spPr>
            <a:xfrm>
              <a:off x="2226059" y="2310004"/>
              <a:ext cx="1028851" cy="400109"/>
            </a:xfrm>
            <a:prstGeom prst="rect">
              <a:avLst/>
            </a:prstGeom>
          </p:spPr>
        </p:pic>
      </p:grpSp>
      <p:sp>
        <p:nvSpPr>
          <p:cNvPr id="30" name="箭头: 下 29">
            <a:extLst>
              <a:ext uri="{FF2B5EF4-FFF2-40B4-BE49-F238E27FC236}">
                <a16:creationId xmlns:a16="http://schemas.microsoft.com/office/drawing/2014/main" id="{843BEC25-A940-6516-7641-35FD0FA3F516}"/>
              </a:ext>
            </a:extLst>
          </p:cNvPr>
          <p:cNvSpPr/>
          <p:nvPr/>
        </p:nvSpPr>
        <p:spPr>
          <a:xfrm>
            <a:off x="2310581" y="3583822"/>
            <a:ext cx="707922" cy="80136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1" name="左大括号 30">
            <a:extLst>
              <a:ext uri="{FF2B5EF4-FFF2-40B4-BE49-F238E27FC236}">
                <a16:creationId xmlns:a16="http://schemas.microsoft.com/office/drawing/2014/main" id="{38153923-F90D-8099-A074-E9300E704A4F}"/>
              </a:ext>
            </a:extLst>
          </p:cNvPr>
          <p:cNvSpPr/>
          <p:nvPr/>
        </p:nvSpPr>
        <p:spPr>
          <a:xfrm>
            <a:off x="5210990" y="2804049"/>
            <a:ext cx="1215531" cy="2270426"/>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97625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30"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6F11665-BCE4-A823-BB92-A88D7F771485}"/>
              </a:ext>
            </a:extLst>
          </p:cNvPr>
          <p:cNvSpPr txBox="1"/>
          <p:nvPr/>
        </p:nvSpPr>
        <p:spPr>
          <a:xfrm>
            <a:off x="543145" y="357390"/>
            <a:ext cx="9749053"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Bayesian Knowledge Tracing (BKT) -- </a:t>
            </a:r>
            <a:r>
              <a:rPr lang="en-US" altLang="zh-CN" sz="2400" b="1" dirty="0">
                <a:solidFill>
                  <a:schemeClr val="tx1"/>
                </a:solidFill>
                <a:latin typeface="Times New Roman" panose="02020603050405020304" pitchFamily="18" charset="0"/>
                <a:cs typeface="Times New Roman" panose="02020603050405020304" pitchFamily="18" charset="0"/>
              </a:rPr>
              <a:t>Markov process method</a:t>
            </a: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baseline</a:t>
            </a:r>
            <a:endParaRPr lang="zh-CN" altLang="en-US" sz="24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61740BD-0043-AABD-9ED6-24DE82E0720F}"/>
              </a:ext>
            </a:extLst>
          </p:cNvPr>
          <p:cNvSpPr txBox="1"/>
          <p:nvPr/>
        </p:nvSpPr>
        <p:spPr>
          <a:xfrm>
            <a:off x="9753618" y="3378578"/>
            <a:ext cx="2023526" cy="2308324"/>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BKT models a learner’s latent knowledge state as a set of binary variables</a:t>
            </a:r>
            <a:endParaRPr lang="zh-CN" altLang="en-US" sz="2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102A0921-2231-FD70-B418-D598A4D36792}"/>
              </a:ext>
            </a:extLst>
          </p:cNvPr>
          <p:cNvPicPr>
            <a:picLocks noChangeAspect="1"/>
          </p:cNvPicPr>
          <p:nvPr/>
        </p:nvPicPr>
        <p:blipFill>
          <a:blip r:embed="rId3"/>
          <a:stretch>
            <a:fillRect/>
          </a:stretch>
        </p:blipFill>
        <p:spPr>
          <a:xfrm>
            <a:off x="466684" y="1040865"/>
            <a:ext cx="9749053" cy="1791133"/>
          </a:xfrm>
          <a:prstGeom prst="rect">
            <a:avLst/>
          </a:prstGeom>
        </p:spPr>
      </p:pic>
      <p:grpSp>
        <p:nvGrpSpPr>
          <p:cNvPr id="6" name="组合 5">
            <a:extLst>
              <a:ext uri="{FF2B5EF4-FFF2-40B4-BE49-F238E27FC236}">
                <a16:creationId xmlns:a16="http://schemas.microsoft.com/office/drawing/2014/main" id="{3CAD71BD-AEB6-5A6C-1232-BA7FC02E5DD9}"/>
              </a:ext>
            </a:extLst>
          </p:cNvPr>
          <p:cNvGrpSpPr/>
          <p:nvPr/>
        </p:nvGrpSpPr>
        <p:grpSpPr>
          <a:xfrm>
            <a:off x="1781860" y="2979124"/>
            <a:ext cx="7440115" cy="3601666"/>
            <a:chOff x="2676805" y="2317615"/>
            <a:chExt cx="7440115" cy="3601666"/>
          </a:xfrm>
        </p:grpSpPr>
        <p:sp>
          <p:nvSpPr>
            <p:cNvPr id="7" name="椭圆 6">
              <a:extLst>
                <a:ext uri="{FF2B5EF4-FFF2-40B4-BE49-F238E27FC236}">
                  <a16:creationId xmlns:a16="http://schemas.microsoft.com/office/drawing/2014/main" id="{7E06EB44-8FBC-BDEB-29BB-F29785B87193}"/>
                </a:ext>
              </a:extLst>
            </p:cNvPr>
            <p:cNvSpPr/>
            <p:nvPr/>
          </p:nvSpPr>
          <p:spPr>
            <a:xfrm>
              <a:off x="2885873" y="3673408"/>
              <a:ext cx="2334638" cy="116732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000" b="1" dirty="0">
                  <a:latin typeface="Times New Roman" panose="02020603050405020304" pitchFamily="18" charset="0"/>
                  <a:cs typeface="Times New Roman" panose="02020603050405020304" pitchFamily="18" charset="0"/>
                </a:rPr>
                <a:t>Unlearned</a:t>
              </a:r>
              <a:endParaRPr lang="zh-CN" altLang="en-US" sz="2000" b="1" dirty="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A036950D-651D-F589-2EAA-D438D5F72689}"/>
                </a:ext>
              </a:extLst>
            </p:cNvPr>
            <p:cNvSpPr/>
            <p:nvPr/>
          </p:nvSpPr>
          <p:spPr>
            <a:xfrm>
              <a:off x="7247107" y="3673408"/>
              <a:ext cx="2334638" cy="116732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000" b="1" dirty="0">
                  <a:latin typeface="Times New Roman" panose="02020603050405020304" pitchFamily="18" charset="0"/>
                  <a:cs typeface="Times New Roman" panose="02020603050405020304" pitchFamily="18" charset="0"/>
                </a:rPr>
                <a:t>Learned</a:t>
              </a:r>
              <a:endParaRPr lang="zh-CN" altLang="en-US" b="1"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1ED96EF0-E0E3-71F8-4B1E-18B441755377}"/>
                </a:ext>
              </a:extLst>
            </p:cNvPr>
            <p:cNvSpPr/>
            <p:nvPr/>
          </p:nvSpPr>
          <p:spPr>
            <a:xfrm>
              <a:off x="5732835" y="2317615"/>
              <a:ext cx="1001949" cy="61284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2000" b="1" dirty="0">
                  <a:latin typeface="Times New Roman" panose="02020603050405020304" pitchFamily="18" charset="0"/>
                  <a:cs typeface="Times New Roman" panose="02020603050405020304" pitchFamily="18" charset="0"/>
                </a:rPr>
                <a:t>Initial</a:t>
              </a:r>
              <a:endParaRPr lang="zh-CN" altLang="en-US" sz="2000" b="1" dirty="0">
                <a:latin typeface="Times New Roman" panose="02020603050405020304" pitchFamily="18" charset="0"/>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BEB79B97-FEBA-1D9B-208E-DDC73C78A8B6}"/>
                </a:ext>
              </a:extLst>
            </p:cNvPr>
            <p:cNvCxnSpPr/>
            <p:nvPr/>
          </p:nvCxnSpPr>
          <p:spPr>
            <a:xfrm flipH="1">
              <a:off x="4873557" y="3016182"/>
              <a:ext cx="817123" cy="5715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426857CF-C6AD-331B-FFA7-B65914238A48}"/>
                </a:ext>
              </a:extLst>
            </p:cNvPr>
            <p:cNvCxnSpPr>
              <a:cxnSpLocks/>
            </p:cNvCxnSpPr>
            <p:nvPr/>
          </p:nvCxnSpPr>
          <p:spPr>
            <a:xfrm>
              <a:off x="6734784" y="2985176"/>
              <a:ext cx="784698" cy="6335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4855F23E-C8FA-8F14-6404-5DF6D0606BC0}"/>
                </a:ext>
              </a:extLst>
            </p:cNvPr>
            <p:cNvCxnSpPr/>
            <p:nvPr/>
          </p:nvCxnSpPr>
          <p:spPr>
            <a:xfrm>
              <a:off x="5406958" y="4257068"/>
              <a:ext cx="1653702"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703611A0-13B5-F891-2F9A-2E8C7C03C022}"/>
                </a:ext>
              </a:extLst>
            </p:cNvPr>
            <p:cNvSpPr txBox="1"/>
            <p:nvPr/>
          </p:nvSpPr>
          <p:spPr>
            <a:xfrm>
              <a:off x="5846323" y="3774332"/>
              <a:ext cx="78794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P(T)</a:t>
              </a:r>
              <a:endParaRPr lang="zh-CN" altLang="en-US"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01650924-1E81-F9A9-5EFE-A66EADBCFCF2}"/>
                </a:ext>
              </a:extLst>
            </p:cNvPr>
            <p:cNvSpPr/>
            <p:nvPr/>
          </p:nvSpPr>
          <p:spPr>
            <a:xfrm>
              <a:off x="2963697" y="5395609"/>
              <a:ext cx="680936" cy="51556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Times New Roman" panose="02020603050405020304" pitchFamily="18" charset="0"/>
                  <a:cs typeface="Times New Roman" panose="02020603050405020304" pitchFamily="18" charset="0"/>
                  <a:sym typeface="Wingdings" panose="05000000000000000000" pitchFamily="2" charset="2"/>
                </a:rPr>
                <a:t></a:t>
              </a:r>
              <a:endParaRPr lang="zh-CN" altLang="en-US" sz="24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D39A231-1E9C-1915-0CA1-5045734952AD}"/>
                </a:ext>
              </a:extLst>
            </p:cNvPr>
            <p:cNvSpPr/>
            <p:nvPr/>
          </p:nvSpPr>
          <p:spPr>
            <a:xfrm>
              <a:off x="7451389" y="5403715"/>
              <a:ext cx="680936" cy="51556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sz="2400" dirty="0">
                  <a:sym typeface="Wingdings" panose="05000000000000000000" pitchFamily="2" charset="2"/>
                </a:rPr>
                <a:t></a:t>
              </a:r>
              <a:endParaRPr lang="zh-CN" altLang="en-US" sz="2400" dirty="0"/>
            </a:p>
          </p:txBody>
        </p:sp>
        <p:sp>
          <p:nvSpPr>
            <p:cNvPr id="18" name="矩形 17">
              <a:extLst>
                <a:ext uri="{FF2B5EF4-FFF2-40B4-BE49-F238E27FC236}">
                  <a16:creationId xmlns:a16="http://schemas.microsoft.com/office/drawing/2014/main" id="{14AA1B10-F2AA-531A-2D37-BDE9289710FA}"/>
                </a:ext>
              </a:extLst>
            </p:cNvPr>
            <p:cNvSpPr/>
            <p:nvPr/>
          </p:nvSpPr>
          <p:spPr>
            <a:xfrm>
              <a:off x="4539575" y="5395609"/>
              <a:ext cx="680936" cy="51556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sz="2400" dirty="0">
                  <a:solidFill>
                    <a:srgbClr val="FF0000"/>
                  </a:solidFill>
                  <a:sym typeface="Wingdings" panose="05000000000000000000" pitchFamily="2" charset="2"/>
                </a:rPr>
                <a:t></a:t>
              </a:r>
              <a:endParaRPr lang="zh-CN" altLang="en-US" sz="2400" dirty="0">
                <a:solidFill>
                  <a:srgbClr val="FF0000"/>
                </a:solidFill>
              </a:endParaRPr>
            </a:p>
          </p:txBody>
        </p:sp>
        <p:sp>
          <p:nvSpPr>
            <p:cNvPr id="19" name="矩形 18">
              <a:extLst>
                <a:ext uri="{FF2B5EF4-FFF2-40B4-BE49-F238E27FC236}">
                  <a16:creationId xmlns:a16="http://schemas.microsoft.com/office/drawing/2014/main" id="{ABF0D033-1C94-B1BE-83E9-4AFD6D460A10}"/>
                </a:ext>
              </a:extLst>
            </p:cNvPr>
            <p:cNvSpPr/>
            <p:nvPr/>
          </p:nvSpPr>
          <p:spPr>
            <a:xfrm>
              <a:off x="9020783" y="5395609"/>
              <a:ext cx="680936" cy="51556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sz="2400" dirty="0">
                  <a:solidFill>
                    <a:srgbClr val="FF0000"/>
                  </a:solidFill>
                  <a:sym typeface="Wingdings" panose="05000000000000000000" pitchFamily="2" charset="2"/>
                </a:rPr>
                <a:t></a:t>
              </a:r>
              <a:endParaRPr lang="zh-CN" altLang="en-US" sz="2400" dirty="0">
                <a:solidFill>
                  <a:srgbClr val="FF0000"/>
                </a:solidFill>
              </a:endParaRPr>
            </a:p>
          </p:txBody>
        </p:sp>
        <p:cxnSp>
          <p:nvCxnSpPr>
            <p:cNvPr id="20" name="直接箭头连接符 19">
              <a:extLst>
                <a:ext uri="{FF2B5EF4-FFF2-40B4-BE49-F238E27FC236}">
                  <a16:creationId xmlns:a16="http://schemas.microsoft.com/office/drawing/2014/main" id="{77C374C0-2976-D32A-BEAA-626E22A6FC08}"/>
                </a:ext>
              </a:extLst>
            </p:cNvPr>
            <p:cNvCxnSpPr>
              <a:cxnSpLocks/>
            </p:cNvCxnSpPr>
            <p:nvPr/>
          </p:nvCxnSpPr>
          <p:spPr>
            <a:xfrm flipH="1">
              <a:off x="3255677" y="4840728"/>
              <a:ext cx="291829" cy="47726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A3A606DA-76E2-9E40-7B75-EC5372769392}"/>
                </a:ext>
              </a:extLst>
            </p:cNvPr>
            <p:cNvCxnSpPr>
              <a:cxnSpLocks/>
            </p:cNvCxnSpPr>
            <p:nvPr/>
          </p:nvCxnSpPr>
          <p:spPr>
            <a:xfrm flipH="1">
              <a:off x="7645942" y="4840727"/>
              <a:ext cx="291829" cy="47726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EB5DE0F3-AF52-70B9-077B-00365CC8A14F}"/>
                </a:ext>
              </a:extLst>
            </p:cNvPr>
            <p:cNvCxnSpPr>
              <a:cxnSpLocks/>
            </p:cNvCxnSpPr>
            <p:nvPr/>
          </p:nvCxnSpPr>
          <p:spPr>
            <a:xfrm>
              <a:off x="4691973" y="4859780"/>
              <a:ext cx="298316" cy="45820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0A135B65-4CBF-8ECB-6E87-A6A0F6D5D7CF}"/>
                </a:ext>
              </a:extLst>
            </p:cNvPr>
            <p:cNvCxnSpPr>
              <a:cxnSpLocks/>
            </p:cNvCxnSpPr>
            <p:nvPr/>
          </p:nvCxnSpPr>
          <p:spPr>
            <a:xfrm>
              <a:off x="9088725" y="4840727"/>
              <a:ext cx="249981" cy="49631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2D3C2A0D-74C0-1559-3D15-A592DA1C9A21}"/>
                </a:ext>
              </a:extLst>
            </p:cNvPr>
            <p:cNvSpPr txBox="1"/>
            <p:nvPr/>
          </p:nvSpPr>
          <p:spPr>
            <a:xfrm>
              <a:off x="9328979" y="4874918"/>
              <a:ext cx="78794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P(S)</a:t>
              </a: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59B367A2-C5DF-C5CB-4FB9-90EA3B61ABC9}"/>
                </a:ext>
              </a:extLst>
            </p:cNvPr>
            <p:cNvSpPr txBox="1"/>
            <p:nvPr/>
          </p:nvSpPr>
          <p:spPr>
            <a:xfrm>
              <a:off x="7003915" y="4874918"/>
              <a:ext cx="78794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1-P(S)</a:t>
              </a:r>
              <a:endParaRPr lang="zh-CN" altLang="en-US"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A7B0374B-79B5-6667-45DB-5E9A881DB58D}"/>
                </a:ext>
              </a:extLst>
            </p:cNvPr>
            <p:cNvSpPr txBox="1"/>
            <p:nvPr/>
          </p:nvSpPr>
          <p:spPr>
            <a:xfrm>
              <a:off x="2676805" y="4840727"/>
              <a:ext cx="78794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P(G)</a:t>
              </a:r>
              <a:endParaRPr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790CCDAC-EB1C-933B-4777-2714977AABA1}"/>
                </a:ext>
              </a:extLst>
            </p:cNvPr>
            <p:cNvSpPr txBox="1"/>
            <p:nvPr/>
          </p:nvSpPr>
          <p:spPr>
            <a:xfrm>
              <a:off x="4946439" y="4840727"/>
              <a:ext cx="78794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1-P(G)</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6A846F68-3740-6AEE-D6C2-19F79B4119A1}"/>
                </a:ext>
              </a:extLst>
            </p:cNvPr>
            <p:cNvSpPr txBox="1"/>
            <p:nvPr/>
          </p:nvSpPr>
          <p:spPr>
            <a:xfrm>
              <a:off x="7251971" y="2985175"/>
              <a:ext cx="78794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P(L</a:t>
              </a:r>
              <a:r>
                <a:rPr lang="en-US" altLang="zh-CN" sz="12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86C26C36-92BD-5B80-DF33-49D18E14FA39}"/>
                </a:ext>
              </a:extLst>
            </p:cNvPr>
            <p:cNvSpPr txBox="1"/>
            <p:nvPr/>
          </p:nvSpPr>
          <p:spPr>
            <a:xfrm>
              <a:off x="4353127" y="3030282"/>
              <a:ext cx="86738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1-P(L</a:t>
              </a:r>
              <a:r>
                <a:rPr lang="en-US" altLang="zh-CN" sz="12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30" name="连接符: 曲线 29">
              <a:extLst>
                <a:ext uri="{FF2B5EF4-FFF2-40B4-BE49-F238E27FC236}">
                  <a16:creationId xmlns:a16="http://schemas.microsoft.com/office/drawing/2014/main" id="{4E2AB5E5-C607-9AD6-D15C-A2BE11E94F98}"/>
                </a:ext>
              </a:extLst>
            </p:cNvPr>
            <p:cNvCxnSpPr>
              <a:stCxn id="7" idx="1"/>
              <a:endCxn id="7" idx="0"/>
            </p:cNvCxnSpPr>
            <p:nvPr/>
          </p:nvCxnSpPr>
          <p:spPr>
            <a:xfrm rot="5400000" flipH="1" flipV="1">
              <a:off x="3555007" y="3346174"/>
              <a:ext cx="170950" cy="825419"/>
            </a:xfrm>
            <a:prstGeom prst="curvedConnector3">
              <a:avLst>
                <a:gd name="adj1" fmla="val 421505"/>
              </a:avLst>
            </a:prstGeom>
            <a:ln>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CA7DD521-7A9B-A9FF-1F35-7F051C3F40C9}"/>
                </a:ext>
              </a:extLst>
            </p:cNvPr>
            <p:cNvSpPr txBox="1"/>
            <p:nvPr/>
          </p:nvSpPr>
          <p:spPr>
            <a:xfrm>
              <a:off x="3265251" y="3317312"/>
              <a:ext cx="78794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1-P(T)</a:t>
              </a:r>
              <a:endParaRPr lang="zh-CN" altLang="en-US" dirty="0">
                <a:latin typeface="Times New Roman" panose="02020603050405020304" pitchFamily="18" charset="0"/>
                <a:cs typeface="Times New Roman" panose="02020603050405020304" pitchFamily="18" charset="0"/>
              </a:endParaRPr>
            </a:p>
          </p:txBody>
        </p:sp>
        <p:cxnSp>
          <p:nvCxnSpPr>
            <p:cNvPr id="32" name="连接符: 曲线 31">
              <a:extLst>
                <a:ext uri="{FF2B5EF4-FFF2-40B4-BE49-F238E27FC236}">
                  <a16:creationId xmlns:a16="http://schemas.microsoft.com/office/drawing/2014/main" id="{9ACD077B-23E6-C98A-C2FC-34E62EFE98FA}"/>
                </a:ext>
              </a:extLst>
            </p:cNvPr>
            <p:cNvCxnSpPr>
              <a:stCxn id="8" idx="0"/>
              <a:endCxn id="8" idx="7"/>
            </p:cNvCxnSpPr>
            <p:nvPr/>
          </p:nvCxnSpPr>
          <p:spPr>
            <a:xfrm rot="16200000" flipH="1">
              <a:off x="8741660" y="3346174"/>
              <a:ext cx="170950" cy="825419"/>
            </a:xfrm>
            <a:prstGeom prst="curvedConnector3">
              <a:avLst>
                <a:gd name="adj1" fmla="val -281673"/>
              </a:avLst>
            </a:prstGeom>
            <a:ln w="12700">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8B4CFDD6-426F-A6A8-8D60-20602D760351}"/>
                </a:ext>
              </a:extLst>
            </p:cNvPr>
            <p:cNvSpPr txBox="1"/>
            <p:nvPr/>
          </p:nvSpPr>
          <p:spPr>
            <a:xfrm>
              <a:off x="8652755" y="3336757"/>
              <a:ext cx="78794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3734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06AE861-2234-ED99-9276-25636952F379}"/>
              </a:ext>
            </a:extLst>
          </p:cNvPr>
          <p:cNvSpPr txBox="1"/>
          <p:nvPr/>
        </p:nvSpPr>
        <p:spPr>
          <a:xfrm>
            <a:off x="349579" y="412965"/>
            <a:ext cx="7073775" cy="461665"/>
          </a:xfrm>
          <a:prstGeom prst="rect">
            <a:avLst/>
          </a:prstGeom>
          <a:noFill/>
        </p:spPr>
        <p:txBody>
          <a:bodyPr wrap="square">
            <a:spAutoFit/>
          </a:bodyP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Logistic regression method (e.g., IRT, PFA, </a:t>
            </a:r>
            <a:r>
              <a:rPr lang="en-US" altLang="zh-CN" sz="2400" b="1" dirty="0">
                <a:latin typeface="Times New Roman" panose="02020603050405020304" pitchFamily="18" charset="0"/>
                <a:cs typeface="Times New Roman" panose="02020603050405020304" pitchFamily="18" charset="0"/>
              </a:rPr>
              <a:t>DAS3H</a:t>
            </a: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BF14DC4B-D050-D766-BC00-FA0DC34F86B2}"/>
              </a:ext>
            </a:extLst>
          </p:cNvPr>
          <p:cNvPicPr>
            <a:picLocks noChangeAspect="1"/>
          </p:cNvPicPr>
          <p:nvPr/>
        </p:nvPicPr>
        <p:blipFill>
          <a:blip r:embed="rId3"/>
          <a:stretch>
            <a:fillRect/>
          </a:stretch>
        </p:blipFill>
        <p:spPr>
          <a:xfrm>
            <a:off x="828374" y="4041880"/>
            <a:ext cx="4363059" cy="1428949"/>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066BAC1-141E-41E4-9479-588BF055EDDB}"/>
                  </a:ext>
                </a:extLst>
              </p:cNvPr>
              <p:cNvSpPr txBox="1"/>
              <p:nvPr/>
            </p:nvSpPr>
            <p:spPr>
              <a:xfrm>
                <a:off x="828374" y="2394169"/>
                <a:ext cx="4178709" cy="1200329"/>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Each learner has ability </a:t>
                </a:r>
                <a14:m>
                  <m:oMath xmlns:m="http://schemas.openxmlformats.org/officeDocument/2006/math">
                    <m:r>
                      <a:rPr lang="zh-CN" altLang="en-US" sz="2400" i="1" smtClean="0">
                        <a:latin typeface="Cambria Math" panose="02040503050406030204" pitchFamily="18" charset="0"/>
                      </a:rPr>
                      <m:t>𝜃</m:t>
                    </m:r>
                  </m:oMath>
                </a14:m>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Each question has difficulty b</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5066BAC1-141E-41E4-9479-588BF055EDDB}"/>
                  </a:ext>
                </a:extLst>
              </p:cNvPr>
              <p:cNvSpPr txBox="1">
                <a:spLocks noRot="1" noChangeAspect="1" noMove="1" noResize="1" noEditPoints="1" noAdjustHandles="1" noChangeArrowheads="1" noChangeShapeType="1" noTextEdit="1"/>
              </p:cNvSpPr>
              <p:nvPr/>
            </p:nvSpPr>
            <p:spPr>
              <a:xfrm>
                <a:off x="828374" y="2394169"/>
                <a:ext cx="4178709" cy="1200329"/>
              </a:xfrm>
              <a:prstGeom prst="rect">
                <a:avLst/>
              </a:prstGeom>
              <a:blipFill>
                <a:blip r:embed="rId4"/>
                <a:stretch>
                  <a:fillRect l="-2336" t="-4061" b="-10660"/>
                </a:stretch>
              </a:blipFill>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65E9687E-52B6-CC5F-CDAC-BC19AD3220F9}"/>
              </a:ext>
            </a:extLst>
          </p:cNvPr>
          <p:cNvSpPr/>
          <p:nvPr/>
        </p:nvSpPr>
        <p:spPr>
          <a:xfrm>
            <a:off x="828374" y="1244510"/>
            <a:ext cx="3320840" cy="7022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altLang="zh-CN" sz="2000" b="1" dirty="0">
                <a:latin typeface="Times New Roman" panose="02020603050405020304" pitchFamily="18" charset="0"/>
                <a:cs typeface="Times New Roman" panose="02020603050405020304" pitchFamily="18" charset="0"/>
              </a:rPr>
              <a:t>Item response theory (IRT)</a:t>
            </a:r>
            <a:endParaRPr lang="zh-CN" altLang="en-US" sz="2000" b="1"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E4BCAEA2-5FD1-1B96-9AA9-3BE9F0DD6C52}"/>
              </a:ext>
            </a:extLst>
          </p:cNvPr>
          <p:cNvPicPr>
            <a:picLocks noChangeAspect="1"/>
          </p:cNvPicPr>
          <p:nvPr/>
        </p:nvPicPr>
        <p:blipFill>
          <a:blip r:embed="rId5"/>
          <a:stretch>
            <a:fillRect/>
          </a:stretch>
        </p:blipFill>
        <p:spPr>
          <a:xfrm>
            <a:off x="6410903" y="1009772"/>
            <a:ext cx="4915586" cy="3172268"/>
          </a:xfrm>
          <a:prstGeom prst="rect">
            <a:avLst/>
          </a:prstGeom>
        </p:spPr>
      </p:pic>
      <p:sp>
        <p:nvSpPr>
          <p:cNvPr id="12" name="文本框 11">
            <a:extLst>
              <a:ext uri="{FF2B5EF4-FFF2-40B4-BE49-F238E27FC236}">
                <a16:creationId xmlns:a16="http://schemas.microsoft.com/office/drawing/2014/main" id="{594E27AC-867E-6827-8B26-FF5BAB335FEF}"/>
              </a:ext>
            </a:extLst>
          </p:cNvPr>
          <p:cNvSpPr txBox="1"/>
          <p:nvPr/>
        </p:nvSpPr>
        <p:spPr>
          <a:xfrm>
            <a:off x="6754760" y="4363060"/>
            <a:ext cx="4227871" cy="1200329"/>
          </a:xfrm>
          <a:prstGeom prst="rect">
            <a:avLst/>
          </a:prstGeom>
          <a:noFill/>
        </p:spPr>
        <p:txBody>
          <a:bodyPr wrap="square" rtlCol="0">
            <a:spAutoFit/>
          </a:bodyPr>
          <a:lstStyle/>
          <a:p>
            <a:r>
              <a:rPr lang="en-US" altLang="zh-CN" sz="2400" dirty="0">
                <a:solidFill>
                  <a:schemeClr val="accent6">
                    <a:lumMod val="75000"/>
                  </a:schemeClr>
                </a:solidFill>
                <a:latin typeface="Times New Roman" panose="02020603050405020304" pitchFamily="18" charset="0"/>
                <a:cs typeface="Times New Roman" panose="02020603050405020304" pitchFamily="18" charset="0"/>
              </a:rPr>
              <a:t>Green line: b=-2 (easy question)</a:t>
            </a:r>
          </a:p>
          <a:p>
            <a:endParaRPr lang="en-US" altLang="zh-CN" sz="2400" dirty="0">
              <a:latin typeface="Times New Roman" panose="02020603050405020304" pitchFamily="18" charset="0"/>
              <a:cs typeface="Times New Roman" panose="02020603050405020304" pitchFamily="18" charset="0"/>
            </a:endParaRPr>
          </a:p>
          <a:p>
            <a:r>
              <a:rPr lang="en-US" altLang="zh-CN" sz="2400" dirty="0">
                <a:solidFill>
                  <a:schemeClr val="accent2"/>
                </a:solidFill>
                <a:latin typeface="Times New Roman" panose="02020603050405020304" pitchFamily="18" charset="0"/>
                <a:cs typeface="Times New Roman" panose="02020603050405020304" pitchFamily="18" charset="0"/>
              </a:rPr>
              <a:t>Orange line: b=2 (hard question)</a:t>
            </a:r>
            <a:endParaRPr lang="zh-CN" altLang="en-US" sz="2400" dirty="0">
              <a:solidFill>
                <a:schemeClr val="accent2"/>
              </a:solidFill>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10BB689F-9B62-4EA4-1EF6-577FAE5658A6}"/>
              </a:ext>
            </a:extLst>
          </p:cNvPr>
          <p:cNvPicPr>
            <a:picLocks noChangeAspect="1"/>
          </p:cNvPicPr>
          <p:nvPr/>
        </p:nvPicPr>
        <p:blipFill>
          <a:blip r:embed="rId6"/>
          <a:stretch>
            <a:fillRect/>
          </a:stretch>
        </p:blipFill>
        <p:spPr>
          <a:xfrm>
            <a:off x="7040029" y="5806303"/>
            <a:ext cx="3657329" cy="873695"/>
          </a:xfrm>
          <a:prstGeom prst="rect">
            <a:avLst/>
          </a:prstGeom>
        </p:spPr>
      </p:pic>
      <p:sp>
        <p:nvSpPr>
          <p:cNvPr id="16" name="文本框 15">
            <a:extLst>
              <a:ext uri="{FF2B5EF4-FFF2-40B4-BE49-F238E27FC236}">
                <a16:creationId xmlns:a16="http://schemas.microsoft.com/office/drawing/2014/main" id="{39EC316E-8C32-5A11-D1D3-006FC2C31B27}"/>
              </a:ext>
            </a:extLst>
          </p:cNvPr>
          <p:cNvSpPr txBox="1"/>
          <p:nvPr/>
        </p:nvSpPr>
        <p:spPr>
          <a:xfrm>
            <a:off x="2772694" y="6044925"/>
            <a:ext cx="6096000" cy="400110"/>
          </a:xfrm>
          <a:prstGeom prst="rect">
            <a:avLst/>
          </a:prstGeom>
          <a:noFill/>
        </p:spPr>
        <p:txBody>
          <a:bodyPr wrap="square">
            <a:spAutoFit/>
          </a:bodyPr>
          <a:lstStyle/>
          <a:p>
            <a:r>
              <a:rPr lang="en-US" altLang="zh-CN" sz="2000" b="1" i="0" dirty="0">
                <a:solidFill>
                  <a:srgbClr val="202122"/>
                </a:solidFill>
                <a:effectLst/>
                <a:latin typeface="Times New Roman" panose="02020603050405020304" pitchFamily="18" charset="0"/>
                <a:cs typeface="Times New Roman" panose="02020603050405020304" pitchFamily="18" charset="0"/>
              </a:rPr>
              <a:t>three parameter logistic model</a:t>
            </a:r>
            <a:r>
              <a:rPr lang="en-US" altLang="zh-CN" sz="2000" b="0" i="0" dirty="0">
                <a:solidFill>
                  <a:srgbClr val="202122"/>
                </a:solidFill>
                <a:effectLst/>
                <a:latin typeface="Times New Roman" panose="02020603050405020304" pitchFamily="18" charset="0"/>
                <a:cs typeface="Times New Roman" panose="02020603050405020304" pitchFamily="18" charset="0"/>
              </a:rPr>
              <a:t> (</a:t>
            </a:r>
            <a:r>
              <a:rPr lang="en-US" altLang="zh-CN" sz="2000" b="1" i="0" dirty="0">
                <a:solidFill>
                  <a:srgbClr val="202122"/>
                </a:solidFill>
                <a:effectLst/>
                <a:latin typeface="Times New Roman" panose="02020603050405020304" pitchFamily="18" charset="0"/>
                <a:cs typeface="Times New Roman" panose="02020603050405020304" pitchFamily="18" charset="0"/>
              </a:rPr>
              <a:t>3PL</a:t>
            </a:r>
            <a:r>
              <a:rPr lang="en-US" altLang="zh-CN" sz="2000" b="0" i="0" dirty="0">
                <a:solidFill>
                  <a:srgbClr val="202122"/>
                </a:solidFill>
                <a:effectLst/>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36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2"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9963A1F-9D24-8E53-FA8C-BEE7A14D4734}"/>
              </a:ext>
            </a:extLst>
          </p:cNvPr>
          <p:cNvPicPr>
            <a:picLocks noChangeAspect="1"/>
          </p:cNvPicPr>
          <p:nvPr/>
        </p:nvPicPr>
        <p:blipFill>
          <a:blip r:embed="rId3"/>
          <a:stretch>
            <a:fillRect/>
          </a:stretch>
        </p:blipFill>
        <p:spPr>
          <a:xfrm>
            <a:off x="264515" y="2271155"/>
            <a:ext cx="7654226" cy="2728060"/>
          </a:xfrm>
          <a:prstGeom prst="rect">
            <a:avLst/>
          </a:prstGeom>
        </p:spPr>
      </p:pic>
      <p:grpSp>
        <p:nvGrpSpPr>
          <p:cNvPr id="18" name="组合 17">
            <a:extLst>
              <a:ext uri="{FF2B5EF4-FFF2-40B4-BE49-F238E27FC236}">
                <a16:creationId xmlns:a16="http://schemas.microsoft.com/office/drawing/2014/main" id="{63CD26F6-8663-426D-2717-D85EB8C16D05}"/>
              </a:ext>
            </a:extLst>
          </p:cNvPr>
          <p:cNvGrpSpPr/>
          <p:nvPr/>
        </p:nvGrpSpPr>
        <p:grpSpPr>
          <a:xfrm>
            <a:off x="7841675" y="0"/>
            <a:ext cx="4313301" cy="6858000"/>
            <a:chOff x="7841675" y="0"/>
            <a:chExt cx="4313301" cy="6858000"/>
          </a:xfrm>
        </p:grpSpPr>
        <p:pic>
          <p:nvPicPr>
            <p:cNvPr id="8" name="图片 7">
              <a:extLst>
                <a:ext uri="{FF2B5EF4-FFF2-40B4-BE49-F238E27FC236}">
                  <a16:creationId xmlns:a16="http://schemas.microsoft.com/office/drawing/2014/main" id="{EB9A5F28-EB03-3AAA-9832-08CF8958D097}"/>
                </a:ext>
              </a:extLst>
            </p:cNvPr>
            <p:cNvPicPr>
              <a:picLocks noChangeAspect="1"/>
            </p:cNvPicPr>
            <p:nvPr/>
          </p:nvPicPr>
          <p:blipFill>
            <a:blip r:embed="rId4"/>
            <a:stretch>
              <a:fillRect/>
            </a:stretch>
          </p:blipFill>
          <p:spPr>
            <a:xfrm>
              <a:off x="7841675" y="0"/>
              <a:ext cx="4313301" cy="6858000"/>
            </a:xfrm>
            <a:prstGeom prst="rect">
              <a:avLst/>
            </a:prstGeom>
          </p:spPr>
        </p:pic>
        <p:sp>
          <p:nvSpPr>
            <p:cNvPr id="9" name="文本框 8">
              <a:extLst>
                <a:ext uri="{FF2B5EF4-FFF2-40B4-BE49-F238E27FC236}">
                  <a16:creationId xmlns:a16="http://schemas.microsoft.com/office/drawing/2014/main" id="{66D7CA47-5B6A-19AF-0818-8E8A6F646655}"/>
                </a:ext>
              </a:extLst>
            </p:cNvPr>
            <p:cNvSpPr txBox="1"/>
            <p:nvPr/>
          </p:nvSpPr>
          <p:spPr>
            <a:xfrm>
              <a:off x="7995805" y="368703"/>
              <a:ext cx="706581"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r>
                <a:rPr lang="en-US" altLang="zh-CN" sz="2400" baseline="-25000" dirty="0">
                  <a:solidFill>
                    <a:srgbClr val="FF0000"/>
                  </a:solidFill>
                  <a:latin typeface="Times New Roman" panose="02020603050405020304" pitchFamily="18" charset="0"/>
                  <a:cs typeface="Times New Roman" panose="02020603050405020304" pitchFamily="18" charset="0"/>
                </a:rPr>
                <a:t>0</a:t>
              </a:r>
              <a:endParaRPr lang="zh-CN" altLang="en-US" sz="2400" baseline="-25000" dirty="0">
                <a:solidFill>
                  <a:srgbClr val="FF0000"/>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F1E009-8BBB-18FD-078C-A494592129F8}"/>
                </a:ext>
              </a:extLst>
            </p:cNvPr>
            <p:cNvSpPr txBox="1"/>
            <p:nvPr/>
          </p:nvSpPr>
          <p:spPr>
            <a:xfrm>
              <a:off x="7995806" y="1809491"/>
              <a:ext cx="618258"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r>
                <a:rPr lang="en-US" altLang="zh-CN" sz="2400" baseline="-25000" dirty="0">
                  <a:solidFill>
                    <a:srgbClr val="FF0000"/>
                  </a:solidFill>
                  <a:latin typeface="Times New Roman" panose="02020603050405020304" pitchFamily="18" charset="0"/>
                  <a:cs typeface="Times New Roman" panose="02020603050405020304" pitchFamily="18" charset="0"/>
                </a:rPr>
                <a:t>1</a:t>
              </a:r>
              <a:endParaRPr lang="zh-CN" altLang="en-US" sz="2400" baseline="-25000" dirty="0">
                <a:solidFill>
                  <a:srgbClr val="FF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203F332-4A1A-88F7-3496-CFE7584E79D5}"/>
                </a:ext>
              </a:extLst>
            </p:cNvPr>
            <p:cNvSpPr txBox="1"/>
            <p:nvPr/>
          </p:nvSpPr>
          <p:spPr>
            <a:xfrm>
              <a:off x="8084128" y="6152682"/>
              <a:ext cx="618258"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r>
                <a:rPr lang="en-US" altLang="zh-CN" sz="2400" baseline="-25000" dirty="0">
                  <a:solidFill>
                    <a:srgbClr val="FF0000"/>
                  </a:solidFill>
                  <a:latin typeface="Times New Roman" panose="02020603050405020304" pitchFamily="18" charset="0"/>
                  <a:cs typeface="Times New Roman" panose="02020603050405020304" pitchFamily="18" charset="0"/>
                </a:rPr>
                <a:t>T</a:t>
              </a:r>
              <a:endParaRPr lang="zh-CN" altLang="en-US" sz="2400" baseline="-25000" dirty="0">
                <a:solidFill>
                  <a:srgbClr val="FF0000"/>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47F59D3-01C0-F336-18E7-22A9B412D854}"/>
                </a:ext>
              </a:extLst>
            </p:cNvPr>
            <p:cNvSpPr txBox="1"/>
            <p:nvPr/>
          </p:nvSpPr>
          <p:spPr>
            <a:xfrm>
              <a:off x="11323947" y="337490"/>
              <a:ext cx="706581"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Y</a:t>
              </a:r>
              <a:r>
                <a:rPr lang="en-US" altLang="zh-CN" sz="2400" baseline="-25000" dirty="0">
                  <a:solidFill>
                    <a:srgbClr val="FF0000"/>
                  </a:solidFill>
                  <a:latin typeface="Times New Roman" panose="02020603050405020304" pitchFamily="18" charset="0"/>
                  <a:cs typeface="Times New Roman" panose="02020603050405020304" pitchFamily="18" charset="0"/>
                </a:rPr>
                <a:t>0</a:t>
              </a:r>
              <a:endParaRPr lang="zh-CN" altLang="en-US" sz="2400" baseline="-25000" dirty="0">
                <a:solidFill>
                  <a:srgbClr val="FF000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3574B76-3216-6711-976F-54C38CDED26B}"/>
                </a:ext>
              </a:extLst>
            </p:cNvPr>
            <p:cNvSpPr txBox="1"/>
            <p:nvPr/>
          </p:nvSpPr>
          <p:spPr>
            <a:xfrm>
              <a:off x="11323947" y="1809490"/>
              <a:ext cx="706581"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Y</a:t>
              </a:r>
              <a:r>
                <a:rPr lang="en-US" altLang="zh-CN" sz="2400" baseline="-25000" dirty="0">
                  <a:solidFill>
                    <a:srgbClr val="FF0000"/>
                  </a:solidFill>
                  <a:latin typeface="Times New Roman" panose="02020603050405020304" pitchFamily="18" charset="0"/>
                  <a:cs typeface="Times New Roman" panose="02020603050405020304" pitchFamily="18" charset="0"/>
                </a:rPr>
                <a:t>1</a:t>
              </a:r>
              <a:endParaRPr lang="zh-CN" altLang="en-US" sz="2400" baseline="-25000" dirty="0">
                <a:solidFill>
                  <a:srgbClr val="FF000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2DC171C0-5006-8F6F-A876-D5358802D6C7}"/>
                </a:ext>
              </a:extLst>
            </p:cNvPr>
            <p:cNvSpPr txBox="1"/>
            <p:nvPr/>
          </p:nvSpPr>
          <p:spPr>
            <a:xfrm>
              <a:off x="11329141" y="6137649"/>
              <a:ext cx="706581"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Y</a:t>
              </a:r>
              <a:r>
                <a:rPr lang="en-US" altLang="zh-CN" sz="2400" baseline="-25000" dirty="0">
                  <a:solidFill>
                    <a:srgbClr val="FF0000"/>
                  </a:solidFill>
                  <a:latin typeface="Times New Roman" panose="02020603050405020304" pitchFamily="18" charset="0"/>
                  <a:cs typeface="Times New Roman" panose="02020603050405020304" pitchFamily="18" charset="0"/>
                </a:rPr>
                <a:t>T</a:t>
              </a:r>
              <a:endParaRPr lang="zh-CN" altLang="en-US" sz="2400" baseline="-25000" dirty="0">
                <a:solidFill>
                  <a:srgbClr val="FF0000"/>
                </a:solidFill>
                <a:latin typeface="Times New Roman" panose="02020603050405020304" pitchFamily="18" charset="0"/>
                <a:cs typeface="Times New Roman" panose="02020603050405020304" pitchFamily="18" charset="0"/>
              </a:endParaRPr>
            </a:p>
          </p:txBody>
        </p:sp>
      </p:grpSp>
      <p:sp>
        <p:nvSpPr>
          <p:cNvPr id="19" name="文本框 18">
            <a:extLst>
              <a:ext uri="{FF2B5EF4-FFF2-40B4-BE49-F238E27FC236}">
                <a16:creationId xmlns:a16="http://schemas.microsoft.com/office/drawing/2014/main" id="{E93ABACC-7F5E-1FFF-3421-9EDDBE9B4F29}"/>
              </a:ext>
            </a:extLst>
          </p:cNvPr>
          <p:cNvSpPr txBox="1"/>
          <p:nvPr/>
        </p:nvSpPr>
        <p:spPr>
          <a:xfrm>
            <a:off x="2473836" y="5507187"/>
            <a:ext cx="2812662"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encodes information about past trajectory</a:t>
            </a:r>
            <a:endParaRPr lang="zh-CN" altLang="en-US" sz="20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4F01483-D7EA-0FA5-CA0F-16E306A6D465}"/>
              </a:ext>
            </a:extLst>
          </p:cNvPr>
          <p:cNvSpPr txBox="1"/>
          <p:nvPr/>
        </p:nvSpPr>
        <p:spPr>
          <a:xfrm>
            <a:off x="558251" y="435236"/>
            <a:ext cx="6094378"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Deep learning methods</a:t>
            </a:r>
            <a:endParaRPr lang="zh-CN" altLang="en-US" sz="2400" b="1" dirty="0">
              <a:latin typeface="Times New Roman" panose="02020603050405020304" pitchFamily="18" charset="0"/>
              <a:cs typeface="Times New Roman" panose="02020603050405020304" pitchFamily="18" charset="0"/>
            </a:endParaRPr>
          </a:p>
        </p:txBody>
      </p:sp>
      <p:sp>
        <p:nvSpPr>
          <p:cNvPr id="5" name="矩形: 圆角 4">
            <a:extLst>
              <a:ext uri="{FF2B5EF4-FFF2-40B4-BE49-F238E27FC236}">
                <a16:creationId xmlns:a16="http://schemas.microsoft.com/office/drawing/2014/main" id="{A1AAAFD7-926B-5606-9E05-C71EBCA13C4F}"/>
              </a:ext>
            </a:extLst>
          </p:cNvPr>
          <p:cNvSpPr/>
          <p:nvPr/>
        </p:nvSpPr>
        <p:spPr>
          <a:xfrm>
            <a:off x="596334" y="1089498"/>
            <a:ext cx="3753992" cy="71999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altLang="zh-CN" sz="1800" b="1" dirty="0">
                <a:latin typeface="Times New Roman" panose="02020603050405020304" pitchFamily="18" charset="0"/>
                <a:cs typeface="Times New Roman" panose="02020603050405020304" pitchFamily="18" charset="0"/>
              </a:rPr>
              <a:t>Recurrent Neural Network (RNN)</a:t>
            </a:r>
            <a:endParaRPr lang="zh-CN" altLang="en-US" sz="1800" b="1" dirty="0">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CA82AAEB-FF3F-049A-DC8D-EA1419C53006}"/>
              </a:ext>
            </a:extLst>
          </p:cNvPr>
          <p:cNvSpPr/>
          <p:nvPr/>
        </p:nvSpPr>
        <p:spPr>
          <a:xfrm>
            <a:off x="558251" y="5166357"/>
            <a:ext cx="1332132" cy="5586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Feedback loop</a:t>
            </a:r>
            <a:endParaRPr lang="zh-CN" altLang="en-US" dirty="0"/>
          </a:p>
        </p:txBody>
      </p:sp>
      <p:cxnSp>
        <p:nvCxnSpPr>
          <p:cNvPr id="20" name="直接箭头连接符 19">
            <a:extLst>
              <a:ext uri="{FF2B5EF4-FFF2-40B4-BE49-F238E27FC236}">
                <a16:creationId xmlns:a16="http://schemas.microsoft.com/office/drawing/2014/main" id="{EF492887-E63C-45FC-2D46-A3B2DDEC1086}"/>
              </a:ext>
            </a:extLst>
          </p:cNvPr>
          <p:cNvCxnSpPr/>
          <p:nvPr/>
        </p:nvCxnSpPr>
        <p:spPr>
          <a:xfrm flipV="1">
            <a:off x="1890383" y="4717915"/>
            <a:ext cx="998732" cy="448442"/>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sp>
        <p:nvSpPr>
          <p:cNvPr id="22" name="矩形: 圆角 21">
            <a:extLst>
              <a:ext uri="{FF2B5EF4-FFF2-40B4-BE49-F238E27FC236}">
                <a16:creationId xmlns:a16="http://schemas.microsoft.com/office/drawing/2014/main" id="{970B186A-E7CD-C1F5-49E0-BAF64CE07DDA}"/>
              </a:ext>
            </a:extLst>
          </p:cNvPr>
          <p:cNvSpPr/>
          <p:nvPr/>
        </p:nvSpPr>
        <p:spPr>
          <a:xfrm>
            <a:off x="5248954" y="5181557"/>
            <a:ext cx="1332132" cy="5586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Hidden state</a:t>
            </a:r>
            <a:endParaRPr lang="zh-CN" altLang="en-US" dirty="0"/>
          </a:p>
        </p:txBody>
      </p:sp>
      <p:sp>
        <p:nvSpPr>
          <p:cNvPr id="23" name="箭头: 右 22">
            <a:extLst>
              <a:ext uri="{FF2B5EF4-FFF2-40B4-BE49-F238E27FC236}">
                <a16:creationId xmlns:a16="http://schemas.microsoft.com/office/drawing/2014/main" id="{84CB9286-FD51-F3B0-8B17-B1F5DF5782DC}"/>
              </a:ext>
            </a:extLst>
          </p:cNvPr>
          <p:cNvSpPr/>
          <p:nvPr/>
        </p:nvSpPr>
        <p:spPr>
          <a:xfrm>
            <a:off x="2399210" y="5340045"/>
            <a:ext cx="2412460" cy="196363"/>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33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P spid="7" grpId="0" animBg="1"/>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B252DD6-853E-DC28-4BB0-057E8214E14D}"/>
              </a:ext>
            </a:extLst>
          </p:cNvPr>
          <p:cNvPicPr>
            <a:picLocks noChangeAspect="1"/>
          </p:cNvPicPr>
          <p:nvPr/>
        </p:nvPicPr>
        <p:blipFill>
          <a:blip r:embed="rId3"/>
          <a:stretch>
            <a:fillRect/>
          </a:stretch>
        </p:blipFill>
        <p:spPr>
          <a:xfrm>
            <a:off x="278938" y="1616620"/>
            <a:ext cx="5018898" cy="3387999"/>
          </a:xfrm>
          <a:prstGeom prst="rect">
            <a:avLst/>
          </a:prstGeom>
        </p:spPr>
      </p:pic>
      <p:sp>
        <p:nvSpPr>
          <p:cNvPr id="4" name="文本框 3">
            <a:extLst>
              <a:ext uri="{FF2B5EF4-FFF2-40B4-BE49-F238E27FC236}">
                <a16:creationId xmlns:a16="http://schemas.microsoft.com/office/drawing/2014/main" id="{F5E62A9B-0DD0-1487-2F30-083ADB657967}"/>
              </a:ext>
            </a:extLst>
          </p:cNvPr>
          <p:cNvSpPr txBox="1"/>
          <p:nvPr/>
        </p:nvSpPr>
        <p:spPr>
          <a:xfrm>
            <a:off x="629919" y="406400"/>
            <a:ext cx="4379825"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Deep Knowledge Tracing (DKT)</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DA30C54-C49A-C262-8B3A-13568095B91E}"/>
              </a:ext>
            </a:extLst>
          </p:cNvPr>
          <p:cNvPicPr>
            <a:picLocks noChangeAspect="1"/>
          </p:cNvPicPr>
          <p:nvPr/>
        </p:nvPicPr>
        <p:blipFill>
          <a:blip r:embed="rId4"/>
          <a:stretch>
            <a:fillRect/>
          </a:stretch>
        </p:blipFill>
        <p:spPr>
          <a:xfrm>
            <a:off x="906183" y="5382660"/>
            <a:ext cx="4372585" cy="847843"/>
          </a:xfrm>
          <a:prstGeom prst="rect">
            <a:avLst/>
          </a:prstGeom>
        </p:spPr>
      </p:pic>
      <p:sp>
        <p:nvSpPr>
          <p:cNvPr id="7" name="文本框 6">
            <a:extLst>
              <a:ext uri="{FF2B5EF4-FFF2-40B4-BE49-F238E27FC236}">
                <a16:creationId xmlns:a16="http://schemas.microsoft.com/office/drawing/2014/main" id="{B52E45C9-8127-6DAB-23AD-60E6EE90C652}"/>
              </a:ext>
            </a:extLst>
          </p:cNvPr>
          <p:cNvSpPr txBox="1"/>
          <p:nvPr/>
        </p:nvSpPr>
        <p:spPr>
          <a:xfrm>
            <a:off x="321684" y="1133951"/>
            <a:ext cx="606552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Input sequence                               Output sequence</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4A52423B-C408-0616-5CFF-BB63118D377E}"/>
              </a:ext>
            </a:extLst>
          </p:cNvPr>
          <p:cNvPicPr>
            <a:picLocks noChangeAspect="1"/>
          </p:cNvPicPr>
          <p:nvPr/>
        </p:nvPicPr>
        <p:blipFill>
          <a:blip r:embed="rId5"/>
          <a:stretch>
            <a:fillRect/>
          </a:stretch>
        </p:blipFill>
        <p:spPr>
          <a:xfrm>
            <a:off x="2022360" y="1182739"/>
            <a:ext cx="1181265" cy="276264"/>
          </a:xfrm>
          <a:prstGeom prst="rect">
            <a:avLst/>
          </a:prstGeom>
        </p:spPr>
      </p:pic>
      <p:sp>
        <p:nvSpPr>
          <p:cNvPr id="10" name="箭头: 右 9">
            <a:extLst>
              <a:ext uri="{FF2B5EF4-FFF2-40B4-BE49-F238E27FC236}">
                <a16:creationId xmlns:a16="http://schemas.microsoft.com/office/drawing/2014/main" id="{55E17C2D-05F9-A836-9FA7-F181C33A6D48}"/>
              </a:ext>
            </a:extLst>
          </p:cNvPr>
          <p:cNvSpPr/>
          <p:nvPr/>
        </p:nvSpPr>
        <p:spPr>
          <a:xfrm>
            <a:off x="3354444" y="1249853"/>
            <a:ext cx="386080" cy="1778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AE41C65-5698-0A36-0668-06EB6535660F}"/>
              </a:ext>
            </a:extLst>
          </p:cNvPr>
          <p:cNvPicPr>
            <a:picLocks noChangeAspect="1"/>
          </p:cNvPicPr>
          <p:nvPr/>
        </p:nvPicPr>
        <p:blipFill>
          <a:blip r:embed="rId6"/>
          <a:stretch>
            <a:fillRect/>
          </a:stretch>
        </p:blipFill>
        <p:spPr>
          <a:xfrm>
            <a:off x="5713784" y="1210854"/>
            <a:ext cx="1190791" cy="266737"/>
          </a:xfrm>
          <a:prstGeom prst="rect">
            <a:avLst/>
          </a:prstGeom>
        </p:spPr>
      </p:pic>
      <p:sp>
        <p:nvSpPr>
          <p:cNvPr id="11" name="文本框 10">
            <a:extLst>
              <a:ext uri="{FF2B5EF4-FFF2-40B4-BE49-F238E27FC236}">
                <a16:creationId xmlns:a16="http://schemas.microsoft.com/office/drawing/2014/main" id="{B33D62C4-8DED-4E30-C36A-157B303B6767}"/>
              </a:ext>
            </a:extLst>
          </p:cNvPr>
          <p:cNvSpPr txBox="1"/>
          <p:nvPr/>
        </p:nvSpPr>
        <p:spPr>
          <a:xfrm>
            <a:off x="5803060" y="2796697"/>
            <a:ext cx="4790857" cy="1015663"/>
          </a:xfrm>
          <a:prstGeom prst="rect">
            <a:avLst/>
          </a:prstGeom>
          <a:noFill/>
        </p:spPr>
        <p:txBody>
          <a:bodyPr wrap="square">
            <a:spAutoFit/>
          </a:bodyPr>
          <a:lstStyle/>
          <a:p>
            <a:r>
              <a:rPr lang="en-US" altLang="zh-CN" sz="2000" dirty="0" err="1">
                <a:latin typeface="Times New Roman" panose="02020603050405020304" pitchFamily="18" charset="0"/>
                <a:cs typeface="Times New Roman" panose="02020603050405020304" pitchFamily="18" charset="0"/>
              </a:rPr>
              <a:t>y</a:t>
            </a:r>
            <a:r>
              <a:rPr lang="en-US" altLang="zh-CN" sz="2000" baseline="-25000" dirty="0" err="1">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(Output): a vector representing the probability of getting each of the exercises correct</a:t>
            </a:r>
            <a:endParaRPr lang="zh-CN" altLang="en-US" sz="2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1DD9D6CA-DD0B-3CED-18E6-C1E19DFFFCAB}"/>
              </a:ext>
            </a:extLst>
          </p:cNvPr>
          <p:cNvSpPr txBox="1"/>
          <p:nvPr/>
        </p:nvSpPr>
        <p:spPr>
          <a:xfrm>
            <a:off x="5904755" y="1671509"/>
            <a:ext cx="4642138" cy="400110"/>
          </a:xfrm>
          <a:prstGeom prst="rect">
            <a:avLst/>
          </a:prstGeom>
          <a:noFill/>
        </p:spPr>
        <p:txBody>
          <a:bodyPr wrap="square">
            <a:spAutoFit/>
          </a:bodyPr>
          <a:lstStyle/>
          <a:p>
            <a:r>
              <a:rPr lang="en-US" altLang="zh-CN" sz="2000" dirty="0" err="1">
                <a:latin typeface="Times New Roman" panose="02020603050405020304" pitchFamily="18" charset="0"/>
                <a:cs typeface="Times New Roman" panose="02020603050405020304" pitchFamily="18" charset="0"/>
              </a:rPr>
              <a:t>X</a:t>
            </a:r>
            <a:r>
              <a:rPr lang="en-US" altLang="zh-CN" sz="2000" baseline="-25000" dirty="0" err="1">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 (Input): past learning trajectory</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DFE4469F-67F0-4D27-DDE9-03533D5EA62E}"/>
              </a:ext>
            </a:extLst>
          </p:cNvPr>
          <p:cNvPicPr>
            <a:picLocks noChangeAspect="1"/>
          </p:cNvPicPr>
          <p:nvPr/>
        </p:nvPicPr>
        <p:blipFill>
          <a:blip r:embed="rId7"/>
          <a:stretch>
            <a:fillRect/>
          </a:stretch>
        </p:blipFill>
        <p:spPr>
          <a:xfrm>
            <a:off x="5713784" y="3797086"/>
            <a:ext cx="5172797" cy="1486107"/>
          </a:xfrm>
          <a:prstGeom prst="rect">
            <a:avLst/>
          </a:prstGeom>
        </p:spPr>
      </p:pic>
      <p:pic>
        <p:nvPicPr>
          <p:cNvPr id="22" name="图片 21">
            <a:extLst>
              <a:ext uri="{FF2B5EF4-FFF2-40B4-BE49-F238E27FC236}">
                <a16:creationId xmlns:a16="http://schemas.microsoft.com/office/drawing/2014/main" id="{53B0612E-9701-896A-1E3F-F439931280B9}"/>
              </a:ext>
            </a:extLst>
          </p:cNvPr>
          <p:cNvPicPr>
            <a:picLocks noChangeAspect="1"/>
          </p:cNvPicPr>
          <p:nvPr/>
        </p:nvPicPr>
        <p:blipFill>
          <a:blip r:embed="rId8"/>
          <a:stretch>
            <a:fillRect/>
          </a:stretch>
        </p:blipFill>
        <p:spPr>
          <a:xfrm>
            <a:off x="5904755" y="5382660"/>
            <a:ext cx="5048955" cy="285790"/>
          </a:xfrm>
          <a:prstGeom prst="rect">
            <a:avLst/>
          </a:prstGeom>
        </p:spPr>
      </p:pic>
      <p:pic>
        <p:nvPicPr>
          <p:cNvPr id="13" name="图片 12">
            <a:extLst>
              <a:ext uri="{FF2B5EF4-FFF2-40B4-BE49-F238E27FC236}">
                <a16:creationId xmlns:a16="http://schemas.microsoft.com/office/drawing/2014/main" id="{05D9AF39-2C95-1B75-C1EB-DAB978D0BE7B}"/>
              </a:ext>
            </a:extLst>
          </p:cNvPr>
          <p:cNvPicPr>
            <a:picLocks noChangeAspect="1"/>
          </p:cNvPicPr>
          <p:nvPr/>
        </p:nvPicPr>
        <p:blipFill>
          <a:blip r:embed="rId9"/>
          <a:stretch>
            <a:fillRect/>
          </a:stretch>
        </p:blipFill>
        <p:spPr>
          <a:xfrm>
            <a:off x="5582848" y="2319842"/>
            <a:ext cx="6354062" cy="228632"/>
          </a:xfrm>
          <a:prstGeom prst="rect">
            <a:avLst/>
          </a:prstGeom>
        </p:spPr>
      </p:pic>
      <p:sp>
        <p:nvSpPr>
          <p:cNvPr id="2" name="椭圆 1">
            <a:extLst>
              <a:ext uri="{FF2B5EF4-FFF2-40B4-BE49-F238E27FC236}">
                <a16:creationId xmlns:a16="http://schemas.microsoft.com/office/drawing/2014/main" id="{C7217458-C622-FA9B-1FD6-80F18BD6BCDF}"/>
              </a:ext>
            </a:extLst>
          </p:cNvPr>
          <p:cNvSpPr/>
          <p:nvPr/>
        </p:nvSpPr>
        <p:spPr>
          <a:xfrm>
            <a:off x="8902119" y="2177251"/>
            <a:ext cx="1542362" cy="51381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89CFE91-A497-A0A5-1290-0B14FBBD628C}"/>
              </a:ext>
            </a:extLst>
          </p:cNvPr>
          <p:cNvSpPr/>
          <p:nvPr/>
        </p:nvSpPr>
        <p:spPr>
          <a:xfrm>
            <a:off x="8126293" y="5295208"/>
            <a:ext cx="1542362" cy="51381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2FA0A21-BDCE-3D74-0A23-A7645F0FE473}"/>
              </a:ext>
            </a:extLst>
          </p:cNvPr>
          <p:cNvSpPr txBox="1"/>
          <p:nvPr/>
        </p:nvSpPr>
        <p:spPr>
          <a:xfrm>
            <a:off x="5374640" y="5882640"/>
            <a:ext cx="2407920" cy="400110"/>
          </a:xfrm>
          <a:prstGeom prst="rect">
            <a:avLst/>
          </a:prstGeom>
          <a:noFill/>
        </p:spPr>
        <p:txBody>
          <a:bodyPr wrap="square" rtlCol="0">
            <a:spAutoFit/>
          </a:bodyPr>
          <a:lstStyle/>
          <a:p>
            <a:r>
              <a:rPr lang="en-US" altLang="zh-CN" sz="2000" b="1" dirty="0">
                <a:solidFill>
                  <a:schemeClr val="accent2"/>
                </a:solidFill>
                <a:latin typeface="Times New Roman" panose="02020603050405020304" pitchFamily="18" charset="0"/>
                <a:cs typeface="Times New Roman" panose="02020603050405020304" pitchFamily="18" charset="0"/>
              </a:rPr>
              <a:t>Sequence length (T) : </a:t>
            </a:r>
            <a:endParaRPr lang="zh-CN" altLang="en-US" sz="2000" b="1" dirty="0">
              <a:solidFill>
                <a:schemeClr val="accent2"/>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2363B63-5999-514E-826A-4E5DF5DED864}"/>
              </a:ext>
            </a:extLst>
          </p:cNvPr>
          <p:cNvSpPr txBox="1"/>
          <p:nvPr/>
        </p:nvSpPr>
        <p:spPr>
          <a:xfrm>
            <a:off x="5374640" y="6277214"/>
            <a:ext cx="5048955" cy="369332"/>
          </a:xfrm>
          <a:prstGeom prst="rect">
            <a:avLst/>
          </a:prstGeom>
          <a:noFill/>
        </p:spPr>
        <p:txBody>
          <a:bodyPr wrap="squar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The number of previous steps being correlated</a:t>
            </a:r>
            <a:endParaRPr lang="zh-CN" altLang="en-US"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2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 grpId="0" animBg="1"/>
      <p:bldP spid="5" grpId="0" animBg="1"/>
      <p:bldP spid="8"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BE30D60-8963-F4F1-7E14-9002762481CE}"/>
              </a:ext>
            </a:extLst>
          </p:cNvPr>
          <p:cNvSpPr txBox="1"/>
          <p:nvPr/>
        </p:nvSpPr>
        <p:spPr>
          <a:xfrm>
            <a:off x="671417" y="488715"/>
            <a:ext cx="568095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Other variants of deep learning methods</a:t>
            </a:r>
            <a:endParaRPr lang="zh-CN" altLang="en-US" sz="24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071144E-305E-5A9D-1BEC-8786C25CF0D3}"/>
              </a:ext>
            </a:extLst>
          </p:cNvPr>
          <p:cNvSpPr txBox="1"/>
          <p:nvPr/>
        </p:nvSpPr>
        <p:spPr>
          <a:xfrm>
            <a:off x="914400" y="1238865"/>
            <a:ext cx="9114503" cy="3108543"/>
          </a:xfrm>
          <a:prstGeom prst="rect">
            <a:avLst/>
          </a:prstGeom>
          <a:noFill/>
        </p:spPr>
        <p:txBody>
          <a:bodyPr wrap="square" rtlCol="0">
            <a:spAutoFit/>
          </a:bodyPr>
          <a:lstStyle/>
          <a:p>
            <a:pPr marL="285750" indent="-285750">
              <a:buFont typeface="Wingdings" panose="05000000000000000000" pitchFamily="2" charset="2"/>
              <a:buChar char="u"/>
            </a:pPr>
            <a:r>
              <a:rPr lang="en-US" altLang="zh-CN" sz="2000" b="0" i="0" dirty="0">
                <a:solidFill>
                  <a:srgbClr val="404040"/>
                </a:solidFill>
                <a:effectLst/>
                <a:latin typeface="Times New Roman" panose="02020603050405020304" pitchFamily="18" charset="0"/>
                <a:cs typeface="Times New Roman" panose="02020603050405020304" pitchFamily="18" charset="0"/>
              </a:rPr>
              <a:t>Dynamic key-value memory networks (DKVMN)</a:t>
            </a:r>
          </a:p>
          <a:p>
            <a:pPr marL="285750" indent="-285750">
              <a:buFont typeface="Wingdings" panose="05000000000000000000" pitchFamily="2" charset="2"/>
              <a:buChar char="u"/>
            </a:pPr>
            <a:r>
              <a:rPr lang="en-US" altLang="zh-CN" sz="2000" b="0" i="0" dirty="0">
                <a:solidFill>
                  <a:srgbClr val="404040"/>
                </a:solidFill>
                <a:effectLst/>
                <a:latin typeface="Times New Roman" panose="02020603050405020304" pitchFamily="18" charset="0"/>
                <a:cs typeface="Times New Roman" panose="02020603050405020304" pitchFamily="18" charset="0"/>
              </a:rPr>
              <a:t>DKT-Forget</a:t>
            </a:r>
          </a:p>
          <a:p>
            <a:pPr marL="285750" indent="-285750">
              <a:buFont typeface="Wingdings" panose="05000000000000000000" pitchFamily="2" charset="2"/>
              <a:buChar char="u"/>
            </a:pPr>
            <a:r>
              <a:rPr lang="en-US" altLang="zh-CN" sz="2000" b="0" i="0" dirty="0">
                <a:solidFill>
                  <a:srgbClr val="404040"/>
                </a:solidFill>
                <a:effectLst/>
                <a:latin typeface="Times New Roman" panose="02020603050405020304" pitchFamily="18" charset="0"/>
                <a:cs typeface="Times New Roman" panose="02020603050405020304" pitchFamily="18" charset="0"/>
              </a:rPr>
              <a:t>Self Attentive Knowledge Tracing (SAKT)</a:t>
            </a:r>
          </a:p>
          <a:p>
            <a:pPr marL="285750" indent="-285750">
              <a:buFont typeface="Wingdings" panose="05000000000000000000" pitchFamily="2" charset="2"/>
              <a:buChar char="u"/>
            </a:pPr>
            <a:r>
              <a:rPr lang="en-US" altLang="zh-CN" sz="2000" b="0" i="0" dirty="0">
                <a:solidFill>
                  <a:srgbClr val="404040"/>
                </a:solidFill>
                <a:effectLst/>
                <a:latin typeface="Times New Roman" panose="02020603050405020304" pitchFamily="18" charset="0"/>
                <a:cs typeface="Times New Roman" panose="02020603050405020304" pitchFamily="18" charset="0"/>
              </a:rPr>
              <a:t>Deep-IRT</a:t>
            </a:r>
          </a:p>
          <a:p>
            <a:pPr marL="285750" indent="-285750">
              <a:buFont typeface="Wingdings" panose="05000000000000000000" pitchFamily="2" charset="2"/>
              <a:buChar char="u"/>
            </a:pPr>
            <a:r>
              <a:rPr lang="en-US" altLang="zh-CN" sz="2000" b="0" i="0" dirty="0">
                <a:solidFill>
                  <a:srgbClr val="404040"/>
                </a:solidFill>
                <a:effectLst/>
                <a:latin typeface="Times New Roman" panose="02020603050405020304" pitchFamily="18" charset="0"/>
                <a:cs typeface="Times New Roman" panose="02020603050405020304" pitchFamily="18" charset="0"/>
              </a:rPr>
              <a:t>Adversarial training based KT method (ATKT)</a:t>
            </a:r>
          </a:p>
          <a:p>
            <a:pPr marL="285750" indent="-285750">
              <a:buFont typeface="Wingdings" panose="05000000000000000000" pitchFamily="2" charset="2"/>
              <a:buChar char="u"/>
            </a:pPr>
            <a:r>
              <a:rPr lang="en-US" altLang="zh-CN" sz="2000" dirty="0">
                <a:solidFill>
                  <a:srgbClr val="404040"/>
                </a:solidFill>
                <a:latin typeface="Times New Roman" panose="02020603050405020304" pitchFamily="18" charset="0"/>
                <a:cs typeface="Times New Roman" panose="02020603050405020304" pitchFamily="18" charset="0"/>
              </a:rPr>
              <a:t>Knowledge query network (KQN)</a:t>
            </a:r>
          </a:p>
          <a:p>
            <a:pPr marL="285750" indent="-285750">
              <a:buFont typeface="Wingdings" panose="05000000000000000000" pitchFamily="2" charset="2"/>
              <a:buChar char="u"/>
            </a:pPr>
            <a:r>
              <a:rPr lang="en-US" altLang="zh-CN" sz="2000" b="0" i="0" dirty="0">
                <a:solidFill>
                  <a:srgbClr val="404040"/>
                </a:solidFill>
                <a:effectLst/>
                <a:latin typeface="Times New Roman" panose="02020603050405020304" pitchFamily="18" charset="0"/>
                <a:cs typeface="Times New Roman" panose="02020603050405020304" pitchFamily="18" charset="0"/>
              </a:rPr>
              <a:t>Separated Self-Attentive Neural Knowledge Tracing (SAINT)</a:t>
            </a:r>
          </a:p>
          <a:p>
            <a:pPr marL="285750" indent="-285750">
              <a:buFont typeface="Wingdings" panose="05000000000000000000" pitchFamily="2" charset="2"/>
              <a:buChar char="u"/>
            </a:pPr>
            <a:r>
              <a:rPr lang="en-US" altLang="zh-CN" sz="2000" b="0" i="0" dirty="0">
                <a:solidFill>
                  <a:srgbClr val="404040"/>
                </a:solidFill>
                <a:effectLst/>
                <a:latin typeface="Times New Roman" panose="02020603050405020304" pitchFamily="18" charset="0"/>
                <a:cs typeface="Times New Roman" panose="02020603050405020304" pitchFamily="18" charset="0"/>
              </a:rPr>
              <a:t>Graph-based Knowledge Tracing (GKT)</a:t>
            </a:r>
          </a:p>
          <a:p>
            <a:pPr marL="285750" indent="-285750">
              <a:buFont typeface="Wingdings" panose="05000000000000000000" pitchFamily="2" charset="2"/>
              <a:buChar char="u"/>
            </a:pPr>
            <a:endParaRPr lang="en-US" altLang="zh-CN" b="0" i="0" dirty="0">
              <a:solidFill>
                <a:srgbClr val="404040"/>
              </a:solidFill>
              <a:effectLst/>
              <a:latin typeface="Lato" panose="020F0502020204030203" pitchFamily="34" charset="0"/>
            </a:endParaRPr>
          </a:p>
          <a:p>
            <a:pPr marL="285750" indent="-285750">
              <a:buFont typeface="Wingdings" panose="05000000000000000000" pitchFamily="2" charset="2"/>
              <a:buChar char="u"/>
            </a:pPr>
            <a:endParaRPr lang="en-US" altLang="zh-CN"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F22232E-F7D1-FE74-4CE3-5CE3092B1C37}"/>
                  </a:ext>
                </a:extLst>
              </p:cNvPr>
              <p:cNvSpPr txBox="1"/>
              <p:nvPr/>
            </p:nvSpPr>
            <p:spPr>
              <a:xfrm>
                <a:off x="2821858" y="4101186"/>
                <a:ext cx="160265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m:t>
                      </m:r>
                    </m:oMath>
                  </m:oMathPara>
                </a14:m>
                <a:endParaRPr lang="zh-CN" altLang="en-US" sz="3200" dirty="0"/>
              </a:p>
            </p:txBody>
          </p:sp>
        </mc:Choice>
        <mc:Fallback xmlns="">
          <p:sp>
            <p:nvSpPr>
              <p:cNvPr id="8" name="文本框 7">
                <a:extLst>
                  <a:ext uri="{FF2B5EF4-FFF2-40B4-BE49-F238E27FC236}">
                    <a16:creationId xmlns:a16="http://schemas.microsoft.com/office/drawing/2014/main" id="{CF22232E-F7D1-FE74-4CE3-5CE3092B1C37}"/>
                  </a:ext>
                </a:extLst>
              </p:cNvPr>
              <p:cNvSpPr txBox="1">
                <a:spLocks noRot="1" noChangeAspect="1" noMove="1" noResize="1" noEditPoints="1" noAdjustHandles="1" noChangeArrowheads="1" noChangeShapeType="1" noTextEdit="1"/>
              </p:cNvSpPr>
              <p:nvPr/>
            </p:nvSpPr>
            <p:spPr>
              <a:xfrm>
                <a:off x="2821858" y="4101186"/>
                <a:ext cx="1602658" cy="492443"/>
              </a:xfrm>
              <a:prstGeom prst="rect">
                <a:avLst/>
              </a:prstGeom>
              <a:blipFill>
                <a:blip r:embed="rId3"/>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68A752C-4F83-FE31-92BF-1A5746F47AD3}"/>
              </a:ext>
            </a:extLst>
          </p:cNvPr>
          <p:cNvPicPr>
            <a:picLocks noChangeAspect="1"/>
          </p:cNvPicPr>
          <p:nvPr/>
        </p:nvPicPr>
        <p:blipFill>
          <a:blip r:embed="rId4"/>
          <a:stretch>
            <a:fillRect/>
          </a:stretch>
        </p:blipFill>
        <p:spPr>
          <a:xfrm>
            <a:off x="671417" y="3844511"/>
            <a:ext cx="3248478" cy="2762636"/>
          </a:xfrm>
          <a:prstGeom prst="rect">
            <a:avLst/>
          </a:prstGeom>
        </p:spPr>
      </p:pic>
      <p:pic>
        <p:nvPicPr>
          <p:cNvPr id="11" name="图片 10">
            <a:extLst>
              <a:ext uri="{FF2B5EF4-FFF2-40B4-BE49-F238E27FC236}">
                <a16:creationId xmlns:a16="http://schemas.microsoft.com/office/drawing/2014/main" id="{E6F05E0B-A1FE-125F-1BCB-7ACFB2767B55}"/>
              </a:ext>
            </a:extLst>
          </p:cNvPr>
          <p:cNvPicPr>
            <a:picLocks noChangeAspect="1"/>
          </p:cNvPicPr>
          <p:nvPr/>
        </p:nvPicPr>
        <p:blipFill>
          <a:blip r:embed="rId5"/>
          <a:stretch>
            <a:fillRect/>
          </a:stretch>
        </p:blipFill>
        <p:spPr>
          <a:xfrm>
            <a:off x="1680546" y="2274734"/>
            <a:ext cx="8830907" cy="2562583"/>
          </a:xfrm>
          <a:prstGeom prst="rect">
            <a:avLst/>
          </a:prstGeom>
        </p:spPr>
      </p:pic>
      <p:pic>
        <p:nvPicPr>
          <p:cNvPr id="13" name="图片 12">
            <a:extLst>
              <a:ext uri="{FF2B5EF4-FFF2-40B4-BE49-F238E27FC236}">
                <a16:creationId xmlns:a16="http://schemas.microsoft.com/office/drawing/2014/main" id="{6FD36D85-0218-529A-9861-4F1306CEA328}"/>
              </a:ext>
            </a:extLst>
          </p:cNvPr>
          <p:cNvPicPr>
            <a:picLocks noChangeAspect="1"/>
          </p:cNvPicPr>
          <p:nvPr/>
        </p:nvPicPr>
        <p:blipFill>
          <a:blip r:embed="rId6"/>
          <a:stretch>
            <a:fillRect/>
          </a:stretch>
        </p:blipFill>
        <p:spPr>
          <a:xfrm>
            <a:off x="6462564" y="3038932"/>
            <a:ext cx="5377580" cy="3596769"/>
          </a:xfrm>
          <a:prstGeom prst="rect">
            <a:avLst/>
          </a:prstGeom>
        </p:spPr>
      </p:pic>
      <p:pic>
        <p:nvPicPr>
          <p:cNvPr id="15" name="图片 14">
            <a:extLst>
              <a:ext uri="{FF2B5EF4-FFF2-40B4-BE49-F238E27FC236}">
                <a16:creationId xmlns:a16="http://schemas.microsoft.com/office/drawing/2014/main" id="{B265E409-23C8-9D5C-6BAE-577338A19929}"/>
              </a:ext>
            </a:extLst>
          </p:cNvPr>
          <p:cNvPicPr>
            <a:picLocks noChangeAspect="1"/>
          </p:cNvPicPr>
          <p:nvPr/>
        </p:nvPicPr>
        <p:blipFill>
          <a:blip r:embed="rId7"/>
          <a:stretch>
            <a:fillRect/>
          </a:stretch>
        </p:blipFill>
        <p:spPr>
          <a:xfrm>
            <a:off x="5957943" y="239457"/>
            <a:ext cx="5325296" cy="4070553"/>
          </a:xfrm>
          <a:prstGeom prst="rect">
            <a:avLst/>
          </a:prstGeom>
        </p:spPr>
      </p:pic>
    </p:spTree>
    <p:extLst>
      <p:ext uri="{BB962C8B-B14F-4D97-AF65-F5344CB8AC3E}">
        <p14:creationId xmlns:p14="http://schemas.microsoft.com/office/powerpoint/2010/main" val="62340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5517A79-D8F5-F723-192A-BE89BAD1D29E}"/>
              </a:ext>
            </a:extLst>
          </p:cNvPr>
          <p:cNvPicPr>
            <a:picLocks noChangeAspect="1"/>
          </p:cNvPicPr>
          <p:nvPr/>
        </p:nvPicPr>
        <p:blipFill>
          <a:blip r:embed="rId3"/>
          <a:stretch>
            <a:fillRect/>
          </a:stretch>
        </p:blipFill>
        <p:spPr>
          <a:xfrm>
            <a:off x="650335" y="1179915"/>
            <a:ext cx="10345594" cy="2800741"/>
          </a:xfrm>
          <a:prstGeom prst="rect">
            <a:avLst/>
          </a:prstGeom>
        </p:spPr>
      </p:pic>
      <p:sp>
        <p:nvSpPr>
          <p:cNvPr id="7" name="文本框 6">
            <a:extLst>
              <a:ext uri="{FF2B5EF4-FFF2-40B4-BE49-F238E27FC236}">
                <a16:creationId xmlns:a16="http://schemas.microsoft.com/office/drawing/2014/main" id="{69C28D15-894F-60F3-B74A-5EEC6E1B239F}"/>
              </a:ext>
            </a:extLst>
          </p:cNvPr>
          <p:cNvSpPr txBox="1"/>
          <p:nvPr/>
        </p:nvSpPr>
        <p:spPr>
          <a:xfrm>
            <a:off x="833120" y="643374"/>
            <a:ext cx="609600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Knowledge tracing dataset</a:t>
            </a:r>
            <a:endParaRPr lang="zh-CN" altLang="en-US" sz="2400" b="1" dirty="0">
              <a:latin typeface="Times New Roman" panose="02020603050405020304" pitchFamily="18" charset="0"/>
              <a:cs typeface="Times New Roman" panose="02020603050405020304" pitchFamily="18" charset="0"/>
            </a:endParaRPr>
          </a:p>
        </p:txBody>
      </p:sp>
      <p:grpSp>
        <p:nvGrpSpPr>
          <p:cNvPr id="11" name="组合 10">
            <a:extLst>
              <a:ext uri="{FF2B5EF4-FFF2-40B4-BE49-F238E27FC236}">
                <a16:creationId xmlns:a16="http://schemas.microsoft.com/office/drawing/2014/main" id="{3D0291FE-99A4-2FE9-C48B-53C103875BCD}"/>
              </a:ext>
            </a:extLst>
          </p:cNvPr>
          <p:cNvGrpSpPr/>
          <p:nvPr/>
        </p:nvGrpSpPr>
        <p:grpSpPr>
          <a:xfrm>
            <a:off x="650335" y="3980656"/>
            <a:ext cx="10117649" cy="2412688"/>
            <a:chOff x="650335" y="3980656"/>
            <a:chExt cx="10117649" cy="2412688"/>
          </a:xfrm>
        </p:grpSpPr>
        <p:pic>
          <p:nvPicPr>
            <p:cNvPr id="8" name="图片 7">
              <a:extLst>
                <a:ext uri="{FF2B5EF4-FFF2-40B4-BE49-F238E27FC236}">
                  <a16:creationId xmlns:a16="http://schemas.microsoft.com/office/drawing/2014/main" id="{ECE4BBCD-88BE-3A04-E551-AA42C3A3A56D}"/>
                </a:ext>
              </a:extLst>
            </p:cNvPr>
            <p:cNvPicPr>
              <a:picLocks noChangeAspect="1"/>
            </p:cNvPicPr>
            <p:nvPr/>
          </p:nvPicPr>
          <p:blipFill>
            <a:blip r:embed="rId4"/>
            <a:stretch>
              <a:fillRect/>
            </a:stretch>
          </p:blipFill>
          <p:spPr>
            <a:xfrm>
              <a:off x="6522720" y="3980656"/>
              <a:ext cx="4245264" cy="2412688"/>
            </a:xfrm>
            <a:prstGeom prst="rect">
              <a:avLst/>
            </a:prstGeom>
          </p:spPr>
        </p:pic>
        <p:pic>
          <p:nvPicPr>
            <p:cNvPr id="10" name="图片 9">
              <a:extLst>
                <a:ext uri="{FF2B5EF4-FFF2-40B4-BE49-F238E27FC236}">
                  <a16:creationId xmlns:a16="http://schemas.microsoft.com/office/drawing/2014/main" id="{9FCDC2C2-3A6C-ED20-FD0B-728EEDC87FBE}"/>
                </a:ext>
              </a:extLst>
            </p:cNvPr>
            <p:cNvPicPr>
              <a:picLocks noChangeAspect="1"/>
            </p:cNvPicPr>
            <p:nvPr/>
          </p:nvPicPr>
          <p:blipFill>
            <a:blip r:embed="rId5"/>
            <a:stretch>
              <a:fillRect/>
            </a:stretch>
          </p:blipFill>
          <p:spPr>
            <a:xfrm>
              <a:off x="650335" y="3980656"/>
              <a:ext cx="5573417" cy="2337812"/>
            </a:xfrm>
            <a:prstGeom prst="rect">
              <a:avLst/>
            </a:prstGeom>
          </p:spPr>
        </p:pic>
      </p:grpSp>
    </p:spTree>
    <p:extLst>
      <p:ext uri="{BB962C8B-B14F-4D97-AF65-F5344CB8AC3E}">
        <p14:creationId xmlns:p14="http://schemas.microsoft.com/office/powerpoint/2010/main" val="273399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103F0AEA-D866-EF88-1E29-6B36E3738CFD}"/>
              </a:ext>
            </a:extLst>
          </p:cNvPr>
          <p:cNvSpPr txBox="1"/>
          <p:nvPr/>
        </p:nvSpPr>
        <p:spPr>
          <a:xfrm>
            <a:off x="7164898" y="6113196"/>
            <a:ext cx="4436918" cy="400110"/>
          </a:xfrm>
          <a:prstGeom prst="rect">
            <a:avLst/>
          </a:prstGeom>
          <a:noFill/>
        </p:spPr>
        <p:txBody>
          <a:bodyPr wrap="square" rtlCol="0">
            <a:spAutoFit/>
          </a:bodyPr>
          <a:lstStyle/>
          <a:p>
            <a:r>
              <a:rPr lang="en-US" altLang="zh-CN" sz="2000" b="1" dirty="0">
                <a:solidFill>
                  <a:schemeClr val="accent6"/>
                </a:solidFill>
                <a:latin typeface="Times New Roman" panose="02020603050405020304" pitchFamily="18" charset="0"/>
                <a:cs typeface="Times New Roman" panose="02020603050405020304" pitchFamily="18" charset="0"/>
              </a:rPr>
              <a:t>AUC metric: Area under ROC curve</a:t>
            </a:r>
            <a:endParaRPr lang="zh-CN" altLang="en-US" sz="2000" b="1" dirty="0">
              <a:solidFill>
                <a:schemeClr val="accent6"/>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76CF01E-7C25-DF72-25AC-8780AF22226A}"/>
              </a:ext>
            </a:extLst>
          </p:cNvPr>
          <p:cNvPicPr>
            <a:picLocks noChangeAspect="1"/>
          </p:cNvPicPr>
          <p:nvPr/>
        </p:nvPicPr>
        <p:blipFill>
          <a:blip r:embed="rId3"/>
          <a:stretch>
            <a:fillRect/>
          </a:stretch>
        </p:blipFill>
        <p:spPr>
          <a:xfrm>
            <a:off x="5866031" y="930731"/>
            <a:ext cx="6041942" cy="4996538"/>
          </a:xfrm>
          <a:prstGeom prst="rect">
            <a:avLst/>
          </a:prstGeom>
        </p:spPr>
      </p:pic>
      <p:pic>
        <p:nvPicPr>
          <p:cNvPr id="9" name="图片 8">
            <a:extLst>
              <a:ext uri="{FF2B5EF4-FFF2-40B4-BE49-F238E27FC236}">
                <a16:creationId xmlns:a16="http://schemas.microsoft.com/office/drawing/2014/main" id="{8681F372-AA83-3611-6573-B8F21DA503EE}"/>
              </a:ext>
            </a:extLst>
          </p:cNvPr>
          <p:cNvPicPr>
            <a:picLocks noChangeAspect="1"/>
          </p:cNvPicPr>
          <p:nvPr/>
        </p:nvPicPr>
        <p:blipFill>
          <a:blip r:embed="rId4"/>
          <a:stretch>
            <a:fillRect/>
          </a:stretch>
        </p:blipFill>
        <p:spPr>
          <a:xfrm>
            <a:off x="509284" y="1351341"/>
            <a:ext cx="5356747" cy="2910863"/>
          </a:xfrm>
          <a:prstGeom prst="rect">
            <a:avLst/>
          </a:prstGeom>
        </p:spPr>
      </p:pic>
      <p:sp>
        <p:nvSpPr>
          <p:cNvPr id="13" name="文本框 12">
            <a:extLst>
              <a:ext uri="{FF2B5EF4-FFF2-40B4-BE49-F238E27FC236}">
                <a16:creationId xmlns:a16="http://schemas.microsoft.com/office/drawing/2014/main" id="{0A4FC417-8BFE-B01F-30A9-13013C707D1C}"/>
              </a:ext>
            </a:extLst>
          </p:cNvPr>
          <p:cNvSpPr txBox="1"/>
          <p:nvPr/>
        </p:nvSpPr>
        <p:spPr>
          <a:xfrm>
            <a:off x="509284" y="679371"/>
            <a:ext cx="6238566"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Evaluation metric: Area Under Curve (AUC)</a:t>
            </a:r>
            <a:endParaRPr lang="zh-CN" altLang="en-US" sz="2400" b="1"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82E8FF1D-C896-DFBC-17DC-317465C54738}"/>
              </a:ext>
            </a:extLst>
          </p:cNvPr>
          <p:cNvSpPr txBox="1"/>
          <p:nvPr/>
        </p:nvSpPr>
        <p:spPr>
          <a:xfrm>
            <a:off x="842341" y="4631537"/>
            <a:ext cx="4216676" cy="707886"/>
          </a:xfrm>
          <a:prstGeom prst="rect">
            <a:avLst/>
          </a:prstGeom>
          <a:noFill/>
        </p:spPr>
        <p:txBody>
          <a:bodyPr wrap="square">
            <a:spAutoFit/>
          </a:bodyPr>
          <a:lstStyle/>
          <a:p>
            <a:r>
              <a:rPr lang="en-US" altLang="zh-CN" sz="2000" b="0" i="0" dirty="0">
                <a:solidFill>
                  <a:srgbClr val="1A1B1F"/>
                </a:solidFill>
                <a:effectLst/>
                <a:latin typeface="Times New Roman" panose="02020603050405020304" pitchFamily="18" charset="0"/>
                <a:cs typeface="Times New Roman" panose="02020603050405020304" pitchFamily="18" charset="0"/>
              </a:rPr>
              <a:t>performance of a binary classifier with different decision thresholds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69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537921-A90D-33A9-5202-9CA4ACB5433B}"/>
              </a:ext>
            </a:extLst>
          </p:cNvPr>
          <p:cNvSpPr txBox="1"/>
          <p:nvPr/>
        </p:nvSpPr>
        <p:spPr>
          <a:xfrm>
            <a:off x="434339" y="446215"/>
            <a:ext cx="52906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Experiment result (Knowledge tracing)</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8BD1D39-D3A0-3659-6E1C-26BD7A609594}"/>
              </a:ext>
            </a:extLst>
          </p:cNvPr>
          <p:cNvPicPr>
            <a:picLocks noChangeAspect="1"/>
          </p:cNvPicPr>
          <p:nvPr/>
        </p:nvPicPr>
        <p:blipFill>
          <a:blip r:embed="rId3"/>
          <a:stretch>
            <a:fillRect/>
          </a:stretch>
        </p:blipFill>
        <p:spPr>
          <a:xfrm>
            <a:off x="427834" y="3452696"/>
            <a:ext cx="11336332" cy="2353003"/>
          </a:xfrm>
          <a:prstGeom prst="rect">
            <a:avLst/>
          </a:prstGeom>
        </p:spPr>
      </p:pic>
      <p:pic>
        <p:nvPicPr>
          <p:cNvPr id="9" name="图片 8">
            <a:extLst>
              <a:ext uri="{FF2B5EF4-FFF2-40B4-BE49-F238E27FC236}">
                <a16:creationId xmlns:a16="http://schemas.microsoft.com/office/drawing/2014/main" id="{10C2AD71-A07E-A776-6E25-E553D7947446}"/>
              </a:ext>
            </a:extLst>
          </p:cNvPr>
          <p:cNvPicPr>
            <a:picLocks noChangeAspect="1"/>
          </p:cNvPicPr>
          <p:nvPr/>
        </p:nvPicPr>
        <p:blipFill>
          <a:blip r:embed="rId4"/>
          <a:stretch>
            <a:fillRect/>
          </a:stretch>
        </p:blipFill>
        <p:spPr>
          <a:xfrm>
            <a:off x="274877" y="1052301"/>
            <a:ext cx="11642246" cy="1916963"/>
          </a:xfrm>
          <a:prstGeom prst="rect">
            <a:avLst/>
          </a:prstGeom>
        </p:spPr>
      </p:pic>
    </p:spTree>
    <p:extLst>
      <p:ext uri="{BB962C8B-B14F-4D97-AF65-F5344CB8AC3E}">
        <p14:creationId xmlns:p14="http://schemas.microsoft.com/office/powerpoint/2010/main" val="2270812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9C7C84F-1924-F2FF-3915-26BDE80F2FD9}"/>
              </a:ext>
            </a:extLst>
          </p:cNvPr>
          <p:cNvSpPr/>
          <p:nvPr/>
        </p:nvSpPr>
        <p:spPr>
          <a:xfrm>
            <a:off x="1107418" y="1450729"/>
            <a:ext cx="2031023" cy="1497820"/>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accent5"/>
              </a:solidFill>
            </a:endParaRPr>
          </a:p>
        </p:txBody>
      </p:sp>
      <p:grpSp>
        <p:nvGrpSpPr>
          <p:cNvPr id="43" name="组合 42">
            <a:extLst>
              <a:ext uri="{FF2B5EF4-FFF2-40B4-BE49-F238E27FC236}">
                <a16:creationId xmlns:a16="http://schemas.microsoft.com/office/drawing/2014/main" id="{A907F56D-259B-1E4D-69FC-7D0F9574CC62}"/>
              </a:ext>
            </a:extLst>
          </p:cNvPr>
          <p:cNvGrpSpPr/>
          <p:nvPr/>
        </p:nvGrpSpPr>
        <p:grpSpPr>
          <a:xfrm>
            <a:off x="8473123" y="3953412"/>
            <a:ext cx="2031023" cy="1497820"/>
            <a:chOff x="8473123" y="3953412"/>
            <a:chExt cx="2031023" cy="1497820"/>
          </a:xfrm>
        </p:grpSpPr>
        <p:sp>
          <p:nvSpPr>
            <p:cNvPr id="9" name="矩形 8">
              <a:extLst>
                <a:ext uri="{FF2B5EF4-FFF2-40B4-BE49-F238E27FC236}">
                  <a16:creationId xmlns:a16="http://schemas.microsoft.com/office/drawing/2014/main" id="{7AC683B8-42E4-E860-C438-F4A1400D8A7B}"/>
                </a:ext>
              </a:extLst>
            </p:cNvPr>
            <p:cNvSpPr/>
            <p:nvPr/>
          </p:nvSpPr>
          <p:spPr>
            <a:xfrm>
              <a:off x="8473123" y="3953412"/>
              <a:ext cx="2031023" cy="149782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FF0000"/>
                </a:solidFill>
              </a:endParaRPr>
            </a:p>
          </p:txBody>
        </p:sp>
        <p:pic>
          <p:nvPicPr>
            <p:cNvPr id="10" name="图片 9">
              <a:extLst>
                <a:ext uri="{FF2B5EF4-FFF2-40B4-BE49-F238E27FC236}">
                  <a16:creationId xmlns:a16="http://schemas.microsoft.com/office/drawing/2014/main" id="{B632D9B4-6D4F-719E-7759-16A8D0F33099}"/>
                </a:ext>
              </a:extLst>
            </p:cNvPr>
            <p:cNvPicPr>
              <a:picLocks noChangeAspect="1"/>
            </p:cNvPicPr>
            <p:nvPr/>
          </p:nvPicPr>
          <p:blipFill>
            <a:blip r:embed="rId3"/>
            <a:stretch>
              <a:fillRect/>
            </a:stretch>
          </p:blipFill>
          <p:spPr>
            <a:xfrm>
              <a:off x="8748468" y="3993728"/>
              <a:ext cx="1448002" cy="1400370"/>
            </a:xfrm>
            <a:prstGeom prst="rect">
              <a:avLst/>
            </a:prstGeom>
          </p:spPr>
        </p:pic>
      </p:grpSp>
      <p:sp>
        <p:nvSpPr>
          <p:cNvPr id="12" name="箭头: 右 11">
            <a:extLst>
              <a:ext uri="{FF2B5EF4-FFF2-40B4-BE49-F238E27FC236}">
                <a16:creationId xmlns:a16="http://schemas.microsoft.com/office/drawing/2014/main" id="{5FCDF09B-9029-9719-448D-448E73DEFC88}"/>
              </a:ext>
            </a:extLst>
          </p:cNvPr>
          <p:cNvSpPr/>
          <p:nvPr/>
        </p:nvSpPr>
        <p:spPr>
          <a:xfrm>
            <a:off x="3491176" y="1983639"/>
            <a:ext cx="800100" cy="216000"/>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3AD93ADC-3B52-DFF4-9547-0CE62AF120A9}"/>
              </a:ext>
            </a:extLst>
          </p:cNvPr>
          <p:cNvSpPr/>
          <p:nvPr/>
        </p:nvSpPr>
        <p:spPr>
          <a:xfrm>
            <a:off x="7242519" y="1983639"/>
            <a:ext cx="800100" cy="216000"/>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箭头: 下 13">
            <a:extLst>
              <a:ext uri="{FF2B5EF4-FFF2-40B4-BE49-F238E27FC236}">
                <a16:creationId xmlns:a16="http://schemas.microsoft.com/office/drawing/2014/main" id="{ECC75610-B3C9-4DD2-2A70-7FEB441B67AD}"/>
              </a:ext>
            </a:extLst>
          </p:cNvPr>
          <p:cNvSpPr/>
          <p:nvPr/>
        </p:nvSpPr>
        <p:spPr>
          <a:xfrm>
            <a:off x="9275885" y="3112477"/>
            <a:ext cx="342900" cy="694592"/>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2" descr="Educational data mining and learning analytics: An updated survey - Romero  - 2020 - WIREs Data Mining and Knowledge Discovery - Wiley Online Library">
            <a:extLst>
              <a:ext uri="{FF2B5EF4-FFF2-40B4-BE49-F238E27FC236}">
                <a16:creationId xmlns:a16="http://schemas.microsoft.com/office/drawing/2014/main" id="{3D25FC29-BD60-F8FD-E15A-CBB16515A1A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05327" y="1468238"/>
            <a:ext cx="2516843" cy="1461436"/>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40FA0049-4536-55CF-6F65-44D9AACF32C8}"/>
              </a:ext>
            </a:extLst>
          </p:cNvPr>
          <p:cNvSpPr txBox="1"/>
          <p:nvPr/>
        </p:nvSpPr>
        <p:spPr>
          <a:xfrm>
            <a:off x="577740" y="749477"/>
            <a:ext cx="706482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Intelligent tutoring system: Education recommender</a:t>
            </a:r>
            <a:endParaRPr lang="zh-CN" altLang="en-US" sz="2400" b="1" dirty="0">
              <a:latin typeface="Times New Roman" panose="02020603050405020304" pitchFamily="18" charset="0"/>
              <a:cs typeface="Times New Roman" panose="02020603050405020304" pitchFamily="18" charset="0"/>
            </a:endParaRPr>
          </a:p>
        </p:txBody>
      </p:sp>
      <p:grpSp>
        <p:nvGrpSpPr>
          <p:cNvPr id="37" name="组合 36">
            <a:extLst>
              <a:ext uri="{FF2B5EF4-FFF2-40B4-BE49-F238E27FC236}">
                <a16:creationId xmlns:a16="http://schemas.microsoft.com/office/drawing/2014/main" id="{E99BF976-C044-717E-3319-78F12483B413}"/>
              </a:ext>
            </a:extLst>
          </p:cNvPr>
          <p:cNvGrpSpPr/>
          <p:nvPr/>
        </p:nvGrpSpPr>
        <p:grpSpPr>
          <a:xfrm>
            <a:off x="4751386" y="1644378"/>
            <a:ext cx="2248128" cy="970076"/>
            <a:chOff x="4751386" y="1644378"/>
            <a:chExt cx="2248128" cy="970076"/>
          </a:xfrm>
        </p:grpSpPr>
        <p:sp>
          <p:nvSpPr>
            <p:cNvPr id="4" name="矩形 3">
              <a:extLst>
                <a:ext uri="{FF2B5EF4-FFF2-40B4-BE49-F238E27FC236}">
                  <a16:creationId xmlns:a16="http://schemas.microsoft.com/office/drawing/2014/main" id="{9B03742E-A0C1-66ED-E0E8-9D91409B93C2}"/>
                </a:ext>
              </a:extLst>
            </p:cNvPr>
            <p:cNvSpPr/>
            <p:nvPr/>
          </p:nvSpPr>
          <p:spPr>
            <a:xfrm>
              <a:off x="4751386" y="1644378"/>
              <a:ext cx="2031023" cy="950883"/>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accent5"/>
                </a:solidFill>
              </a:endParaRPr>
            </a:p>
          </p:txBody>
        </p:sp>
        <p:sp>
          <p:nvSpPr>
            <p:cNvPr id="22" name="文本框 21">
              <a:extLst>
                <a:ext uri="{FF2B5EF4-FFF2-40B4-BE49-F238E27FC236}">
                  <a16:creationId xmlns:a16="http://schemas.microsoft.com/office/drawing/2014/main" id="{9CFBC714-59C6-501C-2C2F-5D34B13BB0C1}"/>
                </a:ext>
              </a:extLst>
            </p:cNvPr>
            <p:cNvSpPr txBox="1"/>
            <p:nvPr/>
          </p:nvSpPr>
          <p:spPr>
            <a:xfrm>
              <a:off x="4865201" y="1783457"/>
              <a:ext cx="2134313"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Dataset Pre-processing</a:t>
              </a:r>
              <a:endParaRPr lang="zh-CN" altLang="en-US" sz="2400" b="1" dirty="0">
                <a:latin typeface="Times New Roman" panose="02020603050405020304" pitchFamily="18" charset="0"/>
                <a:cs typeface="Times New Roman" panose="02020603050405020304" pitchFamily="18" charset="0"/>
              </a:endParaRPr>
            </a:p>
          </p:txBody>
        </p:sp>
      </p:grpSp>
      <p:grpSp>
        <p:nvGrpSpPr>
          <p:cNvPr id="42" name="组合 41">
            <a:extLst>
              <a:ext uri="{FF2B5EF4-FFF2-40B4-BE49-F238E27FC236}">
                <a16:creationId xmlns:a16="http://schemas.microsoft.com/office/drawing/2014/main" id="{01F4F7DB-7BB9-96F9-7A7C-5537AA4001E7}"/>
              </a:ext>
            </a:extLst>
          </p:cNvPr>
          <p:cNvGrpSpPr/>
          <p:nvPr/>
        </p:nvGrpSpPr>
        <p:grpSpPr>
          <a:xfrm>
            <a:off x="8442669" y="1406769"/>
            <a:ext cx="2061477" cy="1497820"/>
            <a:chOff x="8442669" y="1406769"/>
            <a:chExt cx="2061477" cy="1497820"/>
          </a:xfrm>
        </p:grpSpPr>
        <p:sp>
          <p:nvSpPr>
            <p:cNvPr id="6" name="矩形 5">
              <a:extLst>
                <a:ext uri="{FF2B5EF4-FFF2-40B4-BE49-F238E27FC236}">
                  <a16:creationId xmlns:a16="http://schemas.microsoft.com/office/drawing/2014/main" id="{90932608-DB59-C1A0-E5CF-A466D371FD12}"/>
                </a:ext>
              </a:extLst>
            </p:cNvPr>
            <p:cNvSpPr/>
            <p:nvPr/>
          </p:nvSpPr>
          <p:spPr>
            <a:xfrm>
              <a:off x="8442669" y="1406769"/>
              <a:ext cx="2031023" cy="1497820"/>
            </a:xfrm>
            <a:prstGeom prst="rect">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accent5"/>
                </a:solidFill>
              </a:endParaRPr>
            </a:p>
          </p:txBody>
        </p:sp>
        <p:grpSp>
          <p:nvGrpSpPr>
            <p:cNvPr id="38" name="组合 37">
              <a:extLst>
                <a:ext uri="{FF2B5EF4-FFF2-40B4-BE49-F238E27FC236}">
                  <a16:creationId xmlns:a16="http://schemas.microsoft.com/office/drawing/2014/main" id="{630BEA87-F7FD-8614-C594-6B4DEC67D813}"/>
                </a:ext>
              </a:extLst>
            </p:cNvPr>
            <p:cNvGrpSpPr/>
            <p:nvPr/>
          </p:nvGrpSpPr>
          <p:grpSpPr>
            <a:xfrm>
              <a:off x="8442669" y="1491474"/>
              <a:ext cx="2061477" cy="1397997"/>
              <a:chOff x="8442669" y="1491474"/>
              <a:chExt cx="2061477" cy="1397997"/>
            </a:xfrm>
          </p:grpSpPr>
          <p:pic>
            <p:nvPicPr>
              <p:cNvPr id="21" name="图片 20">
                <a:extLst>
                  <a:ext uri="{FF2B5EF4-FFF2-40B4-BE49-F238E27FC236}">
                    <a16:creationId xmlns:a16="http://schemas.microsoft.com/office/drawing/2014/main" id="{AD22A003-7967-8987-6956-D3144B6FCFE8}"/>
                  </a:ext>
                </a:extLst>
              </p:cNvPr>
              <p:cNvPicPr>
                <a:picLocks noChangeAspect="1"/>
              </p:cNvPicPr>
              <p:nvPr/>
            </p:nvPicPr>
            <p:blipFill>
              <a:blip r:embed="rId5"/>
              <a:stretch>
                <a:fillRect/>
              </a:stretch>
            </p:blipFill>
            <p:spPr>
              <a:xfrm>
                <a:off x="9673569" y="1998707"/>
                <a:ext cx="830577" cy="890764"/>
              </a:xfrm>
              <a:prstGeom prst="rect">
                <a:avLst/>
              </a:prstGeom>
            </p:spPr>
          </p:pic>
          <p:sp>
            <p:nvSpPr>
              <p:cNvPr id="24" name="文本框 23">
                <a:extLst>
                  <a:ext uri="{FF2B5EF4-FFF2-40B4-BE49-F238E27FC236}">
                    <a16:creationId xmlns:a16="http://schemas.microsoft.com/office/drawing/2014/main" id="{AEC182DA-CC6B-0C94-C06F-6AF55A1CE40A}"/>
                  </a:ext>
                </a:extLst>
              </p:cNvPr>
              <p:cNvSpPr txBox="1"/>
              <p:nvPr/>
            </p:nvSpPr>
            <p:spPr>
              <a:xfrm>
                <a:off x="8442669" y="1491474"/>
                <a:ext cx="1715955" cy="1200329"/>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Knowledge state estimator</a:t>
                </a:r>
                <a:endParaRPr lang="zh-CN" altLang="en-US" sz="2400" b="1" dirty="0">
                  <a:latin typeface="Times New Roman" panose="02020603050405020304" pitchFamily="18" charset="0"/>
                  <a:cs typeface="Times New Roman" panose="02020603050405020304" pitchFamily="18" charset="0"/>
                </a:endParaRPr>
              </a:p>
            </p:txBody>
          </p:sp>
        </p:grpSp>
      </p:grpSp>
      <p:sp>
        <p:nvSpPr>
          <p:cNvPr id="28" name="箭头: 右弧形 27">
            <a:extLst>
              <a:ext uri="{FF2B5EF4-FFF2-40B4-BE49-F238E27FC236}">
                <a16:creationId xmlns:a16="http://schemas.microsoft.com/office/drawing/2014/main" id="{6C99D1E4-DE9A-4219-7732-034065615ACA}"/>
              </a:ext>
            </a:extLst>
          </p:cNvPr>
          <p:cNvSpPr/>
          <p:nvPr/>
        </p:nvSpPr>
        <p:spPr>
          <a:xfrm flipV="1">
            <a:off x="10749037" y="2286000"/>
            <a:ext cx="885597" cy="279697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文本框 28">
            <a:extLst>
              <a:ext uri="{FF2B5EF4-FFF2-40B4-BE49-F238E27FC236}">
                <a16:creationId xmlns:a16="http://schemas.microsoft.com/office/drawing/2014/main" id="{E6192A58-9629-EA09-B30F-AD87D489111E}"/>
              </a:ext>
            </a:extLst>
          </p:cNvPr>
          <p:cNvSpPr txBox="1"/>
          <p:nvPr/>
        </p:nvSpPr>
        <p:spPr>
          <a:xfrm>
            <a:off x="10749037" y="3305514"/>
            <a:ext cx="1056640"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Virtual student</a:t>
            </a:r>
            <a:endParaRPr lang="zh-CN" altLang="en-US" sz="2000" dirty="0">
              <a:latin typeface="Times New Roman" panose="02020603050405020304" pitchFamily="18" charset="0"/>
              <a:cs typeface="Times New Roman" panose="02020603050405020304" pitchFamily="18" charset="0"/>
            </a:endParaRPr>
          </a:p>
        </p:txBody>
      </p:sp>
      <p:sp>
        <p:nvSpPr>
          <p:cNvPr id="31" name="箭头: 下弧形 30">
            <a:extLst>
              <a:ext uri="{FF2B5EF4-FFF2-40B4-BE49-F238E27FC236}">
                <a16:creationId xmlns:a16="http://schemas.microsoft.com/office/drawing/2014/main" id="{8885CCF1-B61E-F4E1-10E2-3BDE24A0C996}"/>
              </a:ext>
            </a:extLst>
          </p:cNvPr>
          <p:cNvSpPr/>
          <p:nvPr/>
        </p:nvSpPr>
        <p:spPr>
          <a:xfrm>
            <a:off x="5289259" y="5082978"/>
            <a:ext cx="2753360" cy="65955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上弧形 31">
            <a:extLst>
              <a:ext uri="{FF2B5EF4-FFF2-40B4-BE49-F238E27FC236}">
                <a16:creationId xmlns:a16="http://schemas.microsoft.com/office/drawing/2014/main" id="{7D8203B7-4B34-9CB2-853A-1A7B86B26731}"/>
              </a:ext>
            </a:extLst>
          </p:cNvPr>
          <p:cNvSpPr/>
          <p:nvPr/>
        </p:nvSpPr>
        <p:spPr>
          <a:xfrm flipH="1">
            <a:off x="5129074" y="4018380"/>
            <a:ext cx="2973642" cy="622691"/>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34">
            <a:extLst>
              <a:ext uri="{FF2B5EF4-FFF2-40B4-BE49-F238E27FC236}">
                <a16:creationId xmlns:a16="http://schemas.microsoft.com/office/drawing/2014/main" id="{C51C9BD1-AF18-D3F8-7B8E-BF107D17D899}"/>
              </a:ext>
            </a:extLst>
          </p:cNvPr>
          <p:cNvSpPr txBox="1"/>
          <p:nvPr/>
        </p:nvSpPr>
        <p:spPr>
          <a:xfrm>
            <a:off x="6087575" y="4436647"/>
            <a:ext cx="1056640"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Real student</a:t>
            </a:r>
            <a:endParaRPr lang="zh-CN" altLang="en-US" sz="2000" dirty="0">
              <a:latin typeface="Times New Roman" panose="02020603050405020304" pitchFamily="18" charset="0"/>
              <a:cs typeface="Times New Roman" panose="02020603050405020304" pitchFamily="18" charset="0"/>
            </a:endParaRPr>
          </a:p>
        </p:txBody>
      </p:sp>
      <p:grpSp>
        <p:nvGrpSpPr>
          <p:cNvPr id="39" name="组合 38">
            <a:extLst>
              <a:ext uri="{FF2B5EF4-FFF2-40B4-BE49-F238E27FC236}">
                <a16:creationId xmlns:a16="http://schemas.microsoft.com/office/drawing/2014/main" id="{1C1860E5-9CD1-6D14-F4A4-70B5E903DFA6}"/>
              </a:ext>
            </a:extLst>
          </p:cNvPr>
          <p:cNvGrpSpPr/>
          <p:nvPr/>
        </p:nvGrpSpPr>
        <p:grpSpPr>
          <a:xfrm>
            <a:off x="2256542" y="4329725"/>
            <a:ext cx="2753360" cy="1121507"/>
            <a:chOff x="4722812" y="1644378"/>
            <a:chExt cx="2134313" cy="950883"/>
          </a:xfrm>
        </p:grpSpPr>
        <p:sp>
          <p:nvSpPr>
            <p:cNvPr id="40" name="矩形 39">
              <a:extLst>
                <a:ext uri="{FF2B5EF4-FFF2-40B4-BE49-F238E27FC236}">
                  <a16:creationId xmlns:a16="http://schemas.microsoft.com/office/drawing/2014/main" id="{CB1227DD-6088-9AF0-A2BA-660C69D9760A}"/>
                </a:ext>
              </a:extLst>
            </p:cNvPr>
            <p:cNvSpPr/>
            <p:nvPr/>
          </p:nvSpPr>
          <p:spPr>
            <a:xfrm>
              <a:off x="4751386" y="1644378"/>
              <a:ext cx="2031023" cy="950883"/>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accent5"/>
                </a:solidFill>
              </a:endParaRPr>
            </a:p>
          </p:txBody>
        </p:sp>
        <p:sp>
          <p:nvSpPr>
            <p:cNvPr id="41" name="文本框 40">
              <a:extLst>
                <a:ext uri="{FF2B5EF4-FFF2-40B4-BE49-F238E27FC236}">
                  <a16:creationId xmlns:a16="http://schemas.microsoft.com/office/drawing/2014/main" id="{4B434A53-AD0B-764F-7059-CB9CD7D96628}"/>
                </a:ext>
              </a:extLst>
            </p:cNvPr>
            <p:cNvSpPr txBox="1"/>
            <p:nvPr/>
          </p:nvSpPr>
          <p:spPr>
            <a:xfrm>
              <a:off x="4722812" y="1765876"/>
              <a:ext cx="2134313" cy="52755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Online education platform</a:t>
              </a:r>
              <a:endParaRPr lang="zh-CN" altLang="en-US" sz="2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3573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1000"/>
                                        <p:tgtEl>
                                          <p:spTgt spid="43"/>
                                        </p:tgtEl>
                                      </p:cBhvr>
                                    </p:animEffect>
                                    <p:anim calcmode="lin" valueType="num">
                                      <p:cBhvr>
                                        <p:cTn id="29" dur="1000" fill="hold"/>
                                        <p:tgtEl>
                                          <p:spTgt spid="43"/>
                                        </p:tgtEl>
                                        <p:attrNameLst>
                                          <p:attrName>ppt_x</p:attrName>
                                        </p:attrNameLst>
                                      </p:cBhvr>
                                      <p:tavLst>
                                        <p:tav tm="0">
                                          <p:val>
                                            <p:strVal val="#ppt_x"/>
                                          </p:val>
                                        </p:tav>
                                        <p:tav tm="100000">
                                          <p:val>
                                            <p:strVal val="#ppt_x"/>
                                          </p:val>
                                        </p:tav>
                                      </p:tavLst>
                                    </p:anim>
                                    <p:anim calcmode="lin" valueType="num">
                                      <p:cBhvr>
                                        <p:cTn id="3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8" grpId="0" animBg="1"/>
      <p:bldP spid="29" grpId="0"/>
      <p:bldP spid="31" grpId="0" animBg="1"/>
      <p:bldP spid="32" grpId="0" animBg="1"/>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D05A618-31EC-1EB8-F7D5-9AF6B4644DDB}"/>
              </a:ext>
            </a:extLst>
          </p:cNvPr>
          <p:cNvSpPr txBox="1"/>
          <p:nvPr/>
        </p:nvSpPr>
        <p:spPr>
          <a:xfrm>
            <a:off x="641863" y="615056"/>
            <a:ext cx="6094378"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Sequence length </a:t>
            </a:r>
            <a:r>
              <a:rPr lang="zh-CN" altLang="en-US" sz="2400" b="1" dirty="0">
                <a:latin typeface="Times New Roman" panose="02020603050405020304" pitchFamily="18" charset="0"/>
                <a:cs typeface="Times New Roman" panose="02020603050405020304" pitchFamily="18" charset="0"/>
              </a:rPr>
              <a:t>and test performance</a:t>
            </a:r>
          </a:p>
        </p:txBody>
      </p:sp>
      <p:sp>
        <p:nvSpPr>
          <p:cNvPr id="6" name="文本框 5">
            <a:extLst>
              <a:ext uri="{FF2B5EF4-FFF2-40B4-BE49-F238E27FC236}">
                <a16:creationId xmlns:a16="http://schemas.microsoft.com/office/drawing/2014/main" id="{8D1802CE-1BAD-7C45-FDF2-2F7EA0641389}"/>
              </a:ext>
            </a:extLst>
          </p:cNvPr>
          <p:cNvSpPr txBox="1"/>
          <p:nvPr/>
        </p:nvSpPr>
        <p:spPr>
          <a:xfrm>
            <a:off x="2387600" y="5256253"/>
            <a:ext cx="2021840" cy="400110"/>
          </a:xfrm>
          <a:prstGeom prst="rect">
            <a:avLst/>
          </a:prstGeom>
          <a:noFill/>
        </p:spPr>
        <p:txBody>
          <a:bodyPr wrap="square">
            <a:spAutoFit/>
          </a:bodyPr>
          <a:lstStyle/>
          <a:p>
            <a:r>
              <a:rPr lang="en-US" altLang="zh-CN" sz="2000" b="0" i="0" dirty="0">
                <a:effectLst/>
                <a:latin typeface="Times New Roman" panose="02020603050405020304" pitchFamily="18" charset="0"/>
                <a:cs typeface="Times New Roman" panose="02020603050405020304" pitchFamily="18" charset="0"/>
              </a:rPr>
              <a:t>475.8 ±174.6</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97CB04E-851C-10A8-2ED4-8AEBD74A77E6}"/>
              </a:ext>
            </a:extLst>
          </p:cNvPr>
          <p:cNvSpPr txBox="1"/>
          <p:nvPr/>
        </p:nvSpPr>
        <p:spPr>
          <a:xfrm>
            <a:off x="393700" y="4973656"/>
            <a:ext cx="1259840" cy="1015663"/>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Dataset Sequence length</a:t>
            </a:r>
            <a:endParaRPr lang="zh-CN" altLang="en-US" sz="20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4BD5477-8E5D-02D8-E46C-CFFC61E6D782}"/>
              </a:ext>
            </a:extLst>
          </p:cNvPr>
          <p:cNvSpPr txBox="1"/>
          <p:nvPr/>
        </p:nvSpPr>
        <p:spPr>
          <a:xfrm>
            <a:off x="8402320" y="5256253"/>
            <a:ext cx="2397760" cy="400110"/>
          </a:xfrm>
          <a:prstGeom prst="rect">
            <a:avLst/>
          </a:prstGeom>
          <a:noFill/>
        </p:spPr>
        <p:txBody>
          <a:bodyPr wrap="square">
            <a:spAutoFit/>
          </a:bodyPr>
          <a:lstStyle/>
          <a:p>
            <a:r>
              <a:rPr lang="en-US" altLang="zh-CN" sz="2000" b="0" i="0" dirty="0">
                <a:effectLst/>
                <a:latin typeface="Times New Roman" panose="02020603050405020304" pitchFamily="18" charset="0"/>
                <a:cs typeface="Times New Roman" panose="02020603050405020304" pitchFamily="18" charset="0"/>
              </a:rPr>
              <a:t>673.7 ±223.5</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3" name="图表 12">
            <a:extLst>
              <a:ext uri="{FF2B5EF4-FFF2-40B4-BE49-F238E27FC236}">
                <a16:creationId xmlns:a16="http://schemas.microsoft.com/office/drawing/2014/main" id="{A4E7C16B-7F99-F546-079E-6CD3D3C541D4}"/>
              </a:ext>
            </a:extLst>
          </p:cNvPr>
          <p:cNvGraphicFramePr>
            <a:graphicFrameLocks/>
          </p:cNvGraphicFramePr>
          <p:nvPr>
            <p:extLst>
              <p:ext uri="{D42A27DB-BD31-4B8C-83A1-F6EECF244321}">
                <p14:modId xmlns:p14="http://schemas.microsoft.com/office/powerpoint/2010/main" val="2139990764"/>
              </p:ext>
            </p:extLst>
          </p:nvPr>
        </p:nvGraphicFramePr>
        <p:xfrm>
          <a:off x="6289040" y="1788160"/>
          <a:ext cx="5811520" cy="3058160"/>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组合 14">
            <a:extLst>
              <a:ext uri="{FF2B5EF4-FFF2-40B4-BE49-F238E27FC236}">
                <a16:creationId xmlns:a16="http://schemas.microsoft.com/office/drawing/2014/main" id="{E0BFB4D5-7B59-E68D-8B57-F23E6BA7A8CB}"/>
              </a:ext>
            </a:extLst>
          </p:cNvPr>
          <p:cNvGrpSpPr/>
          <p:nvPr/>
        </p:nvGrpSpPr>
        <p:grpSpPr>
          <a:xfrm>
            <a:off x="132080" y="1671320"/>
            <a:ext cx="5811520" cy="3175000"/>
            <a:chOff x="132080" y="1671320"/>
            <a:chExt cx="5811520" cy="3175000"/>
          </a:xfrm>
        </p:grpSpPr>
        <p:graphicFrame>
          <p:nvGraphicFramePr>
            <p:cNvPr id="7" name="图表 6">
              <a:extLst>
                <a:ext uri="{FF2B5EF4-FFF2-40B4-BE49-F238E27FC236}">
                  <a16:creationId xmlns:a16="http://schemas.microsoft.com/office/drawing/2014/main" id="{5CEB8841-6CC1-3D94-DE47-0882AFD14A14}"/>
                </a:ext>
              </a:extLst>
            </p:cNvPr>
            <p:cNvGraphicFramePr>
              <a:graphicFrameLocks/>
            </p:cNvGraphicFramePr>
            <p:nvPr>
              <p:extLst>
                <p:ext uri="{D42A27DB-BD31-4B8C-83A1-F6EECF244321}">
                  <p14:modId xmlns:p14="http://schemas.microsoft.com/office/powerpoint/2010/main" val="1714474367"/>
                </p:ext>
              </p:extLst>
            </p:nvPr>
          </p:nvGraphicFramePr>
          <p:xfrm>
            <a:off x="132080" y="1671320"/>
            <a:ext cx="5811520" cy="3175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椭圆 13">
              <a:extLst>
                <a:ext uri="{FF2B5EF4-FFF2-40B4-BE49-F238E27FC236}">
                  <a16:creationId xmlns:a16="http://schemas.microsoft.com/office/drawing/2014/main" id="{1ED3206B-C1CF-3743-5CC5-D27B2BFD505A}"/>
                </a:ext>
              </a:extLst>
            </p:cNvPr>
            <p:cNvSpPr/>
            <p:nvPr/>
          </p:nvSpPr>
          <p:spPr>
            <a:xfrm>
              <a:off x="540263" y="2336800"/>
              <a:ext cx="414777" cy="2235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星形: 四角 16">
            <a:extLst>
              <a:ext uri="{FF2B5EF4-FFF2-40B4-BE49-F238E27FC236}">
                <a16:creationId xmlns:a16="http://schemas.microsoft.com/office/drawing/2014/main" id="{19CEE22C-09C7-2864-29E7-1940E515D897}"/>
              </a:ext>
            </a:extLst>
          </p:cNvPr>
          <p:cNvSpPr/>
          <p:nvPr/>
        </p:nvSpPr>
        <p:spPr>
          <a:xfrm>
            <a:off x="10789920" y="2367280"/>
            <a:ext cx="203200" cy="162560"/>
          </a:xfrm>
          <a:prstGeom prst="star4">
            <a:avLst/>
          </a:prstGeom>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星形: 四角 17">
            <a:extLst>
              <a:ext uri="{FF2B5EF4-FFF2-40B4-BE49-F238E27FC236}">
                <a16:creationId xmlns:a16="http://schemas.microsoft.com/office/drawing/2014/main" id="{59975634-C8D6-1F07-085F-29530682B859}"/>
              </a:ext>
            </a:extLst>
          </p:cNvPr>
          <p:cNvSpPr/>
          <p:nvPr/>
        </p:nvSpPr>
        <p:spPr>
          <a:xfrm>
            <a:off x="4124960" y="2297926"/>
            <a:ext cx="203200" cy="162560"/>
          </a:xfrm>
          <a:prstGeom prst="star4">
            <a:avLst/>
          </a:prstGeom>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49667B86-9C39-690D-8F7D-1B79A3F08C32}"/>
              </a:ext>
            </a:extLst>
          </p:cNvPr>
          <p:cNvSpPr txBox="1"/>
          <p:nvPr/>
        </p:nvSpPr>
        <p:spPr>
          <a:xfrm>
            <a:off x="1653540" y="5998074"/>
            <a:ext cx="8884920" cy="461665"/>
          </a:xfrm>
          <a:prstGeom prst="rect">
            <a:avLst/>
          </a:prstGeom>
          <a:noFill/>
        </p:spPr>
        <p:txBody>
          <a:bodyPr wrap="square">
            <a:spAutoFit/>
          </a:bodyPr>
          <a:lstStyle/>
          <a:p>
            <a:r>
              <a:rPr lang="en-US" altLang="zh-CN" sz="2400" b="1" dirty="0" err="1">
                <a:solidFill>
                  <a:schemeClr val="accent1"/>
                </a:solidFill>
                <a:latin typeface="Times New Roman" panose="02020603050405020304" pitchFamily="18" charset="0"/>
                <a:cs typeface="Times New Roman" panose="02020603050405020304" pitchFamily="18" charset="0"/>
              </a:rPr>
              <a:t>LonCAPA</a:t>
            </a:r>
            <a:r>
              <a:rPr lang="en-US" altLang="zh-CN" sz="2400" b="1" dirty="0">
                <a:solidFill>
                  <a:schemeClr val="accent1"/>
                </a:solidFill>
                <a:latin typeface="Times New Roman" panose="02020603050405020304" pitchFamily="18" charset="0"/>
                <a:cs typeface="Times New Roman" panose="02020603050405020304" pitchFamily="18" charset="0"/>
              </a:rPr>
              <a:t> </a:t>
            </a:r>
            <a:r>
              <a:rPr lang="zh-CN" altLang="en-US" sz="2400" b="1" dirty="0">
                <a:solidFill>
                  <a:schemeClr val="accent1"/>
                </a:solidFill>
                <a:latin typeface="Times New Roman" panose="02020603050405020304" pitchFamily="18" charset="0"/>
                <a:cs typeface="Times New Roman" panose="02020603050405020304" pitchFamily="18" charset="0"/>
              </a:rPr>
              <a:t>historical information is helpful for future prediction</a:t>
            </a:r>
          </a:p>
        </p:txBody>
      </p:sp>
    </p:spTree>
    <p:extLst>
      <p:ext uri="{BB962C8B-B14F-4D97-AF65-F5344CB8AC3E}">
        <p14:creationId xmlns:p14="http://schemas.microsoft.com/office/powerpoint/2010/main" val="423171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1000"/>
                                        <p:tgtEl>
                                          <p:spTgt spid="20">
                                            <p:txEl>
                                              <p:pRg st="0" end="0"/>
                                            </p:txEl>
                                          </p:spTgt>
                                        </p:tgtEl>
                                      </p:cBhvr>
                                    </p:animEffect>
                                    <p:anim calcmode="lin" valueType="num">
                                      <p:cBhvr>
                                        <p:cTn id="29"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7"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6FD6CED-B0E7-A06A-A6F6-BBEE723D3DC8}"/>
              </a:ext>
            </a:extLst>
          </p:cNvPr>
          <p:cNvSpPr txBox="1"/>
          <p:nvPr/>
        </p:nvSpPr>
        <p:spPr>
          <a:xfrm>
            <a:off x="651753" y="398834"/>
            <a:ext cx="352141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Conclusion</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82BFC7BD-D2DA-66CF-E1A4-0EACB5A1D478}"/>
              </a:ext>
            </a:extLst>
          </p:cNvPr>
          <p:cNvSpPr txBox="1"/>
          <p:nvPr/>
        </p:nvSpPr>
        <p:spPr>
          <a:xfrm>
            <a:off x="651753" y="1261293"/>
            <a:ext cx="5683733" cy="1323439"/>
          </a:xfrm>
          <a:prstGeom prst="rect">
            <a:avLst/>
          </a:prstGeom>
          <a:noFill/>
        </p:spPr>
        <p:txBody>
          <a:bodyPr wrap="square">
            <a:spAutoFit/>
          </a:bodyPr>
          <a:lstStyle/>
          <a:p>
            <a:pPr marL="342900" indent="-342900">
              <a:buAutoNum type="arabicPeriod"/>
            </a:pPr>
            <a:r>
              <a:rPr lang="en-US" altLang="zh-CN" sz="2000" dirty="0">
                <a:latin typeface="Times New Roman" panose="02020603050405020304" pitchFamily="18" charset="0"/>
                <a:cs typeface="Times New Roman" panose="02020603050405020304" pitchFamily="18" charset="0"/>
              </a:rPr>
              <a:t>No temporal/dynamic information</a:t>
            </a:r>
          </a:p>
          <a:p>
            <a:pPr marL="342900" indent="-342900">
              <a:buAutoNum type="arabicPeriod"/>
            </a:pPr>
            <a:r>
              <a:rPr lang="en-US" altLang="zh-CN" sz="2000" dirty="0">
                <a:latin typeface="Times New Roman" panose="02020603050405020304" pitchFamily="18" charset="0"/>
                <a:cs typeface="Times New Roman" panose="02020603050405020304" pitchFamily="18" charset="0"/>
              </a:rPr>
              <a:t>Each student answers similar number of questions </a:t>
            </a:r>
            <a:r>
              <a:rPr lang="en-US" altLang="zh-CN" sz="2000" dirty="0">
                <a:solidFill>
                  <a:schemeClr val="accent1"/>
                </a:solidFill>
                <a:latin typeface="Times New Roman" panose="02020603050405020304" pitchFamily="18" charset="0"/>
                <a:cs typeface="Times New Roman" panose="02020603050405020304" pitchFamily="18" charset="0"/>
              </a:rPr>
              <a:t>only once</a:t>
            </a:r>
            <a:r>
              <a:rPr lang="en-US" altLang="zh-CN" sz="2000" dirty="0">
                <a:latin typeface="Times New Roman" panose="02020603050405020304" pitchFamily="18" charset="0"/>
                <a:cs typeface="Times New Roman" panose="02020603050405020304" pitchFamily="18" charset="0"/>
              </a:rPr>
              <a:t> (e.g., midterm exam)</a:t>
            </a:r>
          </a:p>
          <a:p>
            <a:pPr marL="342900" indent="-342900">
              <a:buAutoNum type="arabicPeriod"/>
            </a:pPr>
            <a:r>
              <a:rPr lang="en-US" altLang="zh-CN" sz="2000" dirty="0">
                <a:latin typeface="Times New Roman" panose="02020603050405020304" pitchFamily="18" charset="0"/>
                <a:cs typeface="Times New Roman" panose="02020603050405020304" pitchFamily="18" charset="0"/>
              </a:rPr>
              <a:t>Might have missing entries</a:t>
            </a:r>
          </a:p>
        </p:txBody>
      </p:sp>
      <p:sp>
        <p:nvSpPr>
          <p:cNvPr id="5" name="箭头: 右 4">
            <a:extLst>
              <a:ext uri="{FF2B5EF4-FFF2-40B4-BE49-F238E27FC236}">
                <a16:creationId xmlns:a16="http://schemas.microsoft.com/office/drawing/2014/main" id="{653211AA-3C35-AAFF-C612-C50CD7922326}"/>
              </a:ext>
            </a:extLst>
          </p:cNvPr>
          <p:cNvSpPr/>
          <p:nvPr/>
        </p:nvSpPr>
        <p:spPr>
          <a:xfrm>
            <a:off x="6566620" y="1673846"/>
            <a:ext cx="1404257" cy="330331"/>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D8340F5-6B47-12F8-4C21-73B4396B5227}"/>
              </a:ext>
            </a:extLst>
          </p:cNvPr>
          <p:cNvSpPr txBox="1"/>
          <p:nvPr/>
        </p:nvSpPr>
        <p:spPr>
          <a:xfrm>
            <a:off x="6507124" y="930962"/>
            <a:ext cx="1493876"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Matrix factorization</a:t>
            </a:r>
            <a:endParaRPr lang="zh-CN" altLang="en-US" sz="2000" dirty="0">
              <a:latin typeface="Times New Roman" panose="02020603050405020304" pitchFamily="18" charset="0"/>
              <a:cs typeface="Times New Roman" panose="02020603050405020304" pitchFamily="18" charset="0"/>
            </a:endParaRPr>
          </a:p>
        </p:txBody>
      </p:sp>
      <p:sp>
        <p:nvSpPr>
          <p:cNvPr id="8" name="左大括号 7">
            <a:extLst>
              <a:ext uri="{FF2B5EF4-FFF2-40B4-BE49-F238E27FC236}">
                <a16:creationId xmlns:a16="http://schemas.microsoft.com/office/drawing/2014/main" id="{FF19EA99-2D84-514B-11E4-1A73556F7E5F}"/>
              </a:ext>
            </a:extLst>
          </p:cNvPr>
          <p:cNvSpPr/>
          <p:nvPr/>
        </p:nvSpPr>
        <p:spPr>
          <a:xfrm>
            <a:off x="8202012" y="1180056"/>
            <a:ext cx="686983" cy="148591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3C697F82-439A-BBDE-6E76-95820BC08B42}"/>
              </a:ext>
            </a:extLst>
          </p:cNvPr>
          <p:cNvSpPr/>
          <p:nvPr/>
        </p:nvSpPr>
        <p:spPr>
          <a:xfrm>
            <a:off x="9085781" y="1078570"/>
            <a:ext cx="1598290"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NMF</a:t>
            </a:r>
            <a:endParaRPr lang="zh-CN" altLang="en-US" dirty="0"/>
          </a:p>
        </p:txBody>
      </p:sp>
      <p:sp>
        <p:nvSpPr>
          <p:cNvPr id="10" name="矩形: 圆角 9">
            <a:extLst>
              <a:ext uri="{FF2B5EF4-FFF2-40B4-BE49-F238E27FC236}">
                <a16:creationId xmlns:a16="http://schemas.microsoft.com/office/drawing/2014/main" id="{F6D72522-5E71-2FC4-6226-C09639BBC896}"/>
              </a:ext>
            </a:extLst>
          </p:cNvPr>
          <p:cNvSpPr/>
          <p:nvPr/>
        </p:nvSpPr>
        <p:spPr>
          <a:xfrm>
            <a:off x="9090007" y="1440866"/>
            <a:ext cx="1598291"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BMF</a:t>
            </a:r>
            <a:endParaRPr lang="zh-CN" altLang="en-US" dirty="0"/>
          </a:p>
        </p:txBody>
      </p:sp>
      <p:sp>
        <p:nvSpPr>
          <p:cNvPr id="11" name="矩形: 圆角 10">
            <a:extLst>
              <a:ext uri="{FF2B5EF4-FFF2-40B4-BE49-F238E27FC236}">
                <a16:creationId xmlns:a16="http://schemas.microsoft.com/office/drawing/2014/main" id="{3D9975E2-F110-D481-1594-4393FC673811}"/>
              </a:ext>
            </a:extLst>
          </p:cNvPr>
          <p:cNvSpPr/>
          <p:nvPr/>
        </p:nvSpPr>
        <p:spPr>
          <a:xfrm>
            <a:off x="9085780" y="1825698"/>
            <a:ext cx="1598289"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SPARFA</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9ACD8A4-A6D2-15D5-AE1D-A75AA43678D1}"/>
                  </a:ext>
                </a:extLst>
              </p:cNvPr>
              <p:cNvSpPr txBox="1"/>
              <p:nvPr/>
            </p:nvSpPr>
            <p:spPr>
              <a:xfrm>
                <a:off x="9748852" y="2351064"/>
                <a:ext cx="27214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39ACD8A4-A6D2-15D5-AE1D-A75AA43678D1}"/>
                  </a:ext>
                </a:extLst>
              </p:cNvPr>
              <p:cNvSpPr txBox="1">
                <a:spLocks noRot="1" noChangeAspect="1" noMove="1" noResize="1" noEditPoints="1" noAdjustHandles="1" noChangeArrowheads="1" noChangeShapeType="1" noTextEdit="1"/>
              </p:cNvSpPr>
              <p:nvPr/>
            </p:nvSpPr>
            <p:spPr>
              <a:xfrm>
                <a:off x="9748852" y="2351064"/>
                <a:ext cx="272143" cy="369332"/>
              </a:xfrm>
              <a:prstGeom prst="rect">
                <a:avLst/>
              </a:prstGeom>
              <a:blipFill>
                <a:blip r:embed="rId2"/>
                <a:stretch>
                  <a:fillRect l="-4444" r="-4444" b="-6667"/>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A0B17ECA-EF9C-5635-4BC3-2E6C74F33383}"/>
              </a:ext>
            </a:extLst>
          </p:cNvPr>
          <p:cNvSpPr txBox="1"/>
          <p:nvPr/>
        </p:nvSpPr>
        <p:spPr>
          <a:xfrm>
            <a:off x="743908" y="4239777"/>
            <a:ext cx="5733093" cy="1938992"/>
          </a:xfrm>
          <a:prstGeom prst="rect">
            <a:avLst/>
          </a:prstGeom>
          <a:noFill/>
        </p:spPr>
        <p:txBody>
          <a:bodyPr wrap="square">
            <a:spAutoFit/>
          </a:bodyPr>
          <a:lstStyle/>
          <a:p>
            <a:pPr marL="342900" indent="-342900">
              <a:buAutoNum type="arabicPeriod"/>
            </a:pPr>
            <a:r>
              <a:rPr lang="en-US" altLang="zh-CN" sz="2000" dirty="0">
                <a:latin typeface="Times New Roman" panose="02020603050405020304" pitchFamily="18" charset="0"/>
                <a:cs typeface="Times New Roman" panose="02020603050405020304" pitchFamily="18" charset="0"/>
              </a:rPr>
              <a:t>Temporal information (e.g., online learning, self-tutorial)</a:t>
            </a:r>
          </a:p>
          <a:p>
            <a:pPr marL="342900" indent="-342900">
              <a:buAutoNum type="arabicPeriod"/>
            </a:pPr>
            <a:r>
              <a:rPr lang="en-US" altLang="zh-CN" sz="2000" dirty="0">
                <a:latin typeface="Times New Roman" panose="02020603050405020304" pitchFamily="18" charset="0"/>
                <a:cs typeface="Times New Roman" panose="02020603050405020304" pitchFamily="18" charset="0"/>
              </a:rPr>
              <a:t>Each student has different and long learning trajectories (personalized learning)</a:t>
            </a:r>
          </a:p>
          <a:p>
            <a:pPr marL="342900" indent="-342900">
              <a:buAutoNum type="arabicPeriod"/>
            </a:pPr>
            <a:r>
              <a:rPr lang="en-US" altLang="zh-CN" sz="2000" dirty="0">
                <a:latin typeface="Times New Roman" panose="02020603050405020304" pitchFamily="18" charset="0"/>
                <a:cs typeface="Times New Roman" panose="02020603050405020304" pitchFamily="18" charset="0"/>
              </a:rPr>
              <a:t>Each question might appear multiple times; some non-feedback materials also appear</a:t>
            </a:r>
          </a:p>
        </p:txBody>
      </p:sp>
      <p:sp>
        <p:nvSpPr>
          <p:cNvPr id="15" name="箭头: 右 14">
            <a:extLst>
              <a:ext uri="{FF2B5EF4-FFF2-40B4-BE49-F238E27FC236}">
                <a16:creationId xmlns:a16="http://schemas.microsoft.com/office/drawing/2014/main" id="{B65FC5E6-E171-6E66-093E-F05831268166}"/>
              </a:ext>
            </a:extLst>
          </p:cNvPr>
          <p:cNvSpPr/>
          <p:nvPr/>
        </p:nvSpPr>
        <p:spPr>
          <a:xfrm>
            <a:off x="6678013" y="5103000"/>
            <a:ext cx="1404257" cy="330331"/>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3D669F7-67CE-2451-219C-33504994589A}"/>
              </a:ext>
            </a:extLst>
          </p:cNvPr>
          <p:cNvSpPr txBox="1"/>
          <p:nvPr/>
        </p:nvSpPr>
        <p:spPr>
          <a:xfrm>
            <a:off x="6678013" y="4417669"/>
            <a:ext cx="1523999"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Knowledge tracing</a:t>
            </a:r>
            <a:endParaRPr lang="zh-CN" altLang="en-US" sz="2000" dirty="0">
              <a:latin typeface="Times New Roman" panose="02020603050405020304" pitchFamily="18" charset="0"/>
              <a:cs typeface="Times New Roman" panose="02020603050405020304" pitchFamily="18" charset="0"/>
            </a:endParaRPr>
          </a:p>
        </p:txBody>
      </p:sp>
      <p:sp>
        <p:nvSpPr>
          <p:cNvPr id="17" name="左大括号 16">
            <a:extLst>
              <a:ext uri="{FF2B5EF4-FFF2-40B4-BE49-F238E27FC236}">
                <a16:creationId xmlns:a16="http://schemas.microsoft.com/office/drawing/2014/main" id="{70B24706-BBD4-A9A4-49E7-96B3DF7EF07F}"/>
              </a:ext>
            </a:extLst>
          </p:cNvPr>
          <p:cNvSpPr/>
          <p:nvPr/>
        </p:nvSpPr>
        <p:spPr>
          <a:xfrm>
            <a:off x="8333919" y="4569267"/>
            <a:ext cx="686983" cy="148591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19D2A67-AF1E-7466-8E4B-A4C046AE048A}"/>
              </a:ext>
            </a:extLst>
          </p:cNvPr>
          <p:cNvSpPr/>
          <p:nvPr/>
        </p:nvSpPr>
        <p:spPr>
          <a:xfrm>
            <a:off x="9217688" y="4467781"/>
            <a:ext cx="1598290"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BKT</a:t>
            </a:r>
            <a:endParaRPr lang="zh-CN" altLang="en-US" dirty="0"/>
          </a:p>
        </p:txBody>
      </p:sp>
      <p:sp>
        <p:nvSpPr>
          <p:cNvPr id="19" name="矩形: 圆角 18">
            <a:extLst>
              <a:ext uri="{FF2B5EF4-FFF2-40B4-BE49-F238E27FC236}">
                <a16:creationId xmlns:a16="http://schemas.microsoft.com/office/drawing/2014/main" id="{0EA828B1-9005-A41B-2A58-63C5C4AD6FCF}"/>
              </a:ext>
            </a:extLst>
          </p:cNvPr>
          <p:cNvSpPr/>
          <p:nvPr/>
        </p:nvSpPr>
        <p:spPr>
          <a:xfrm>
            <a:off x="9221914" y="4830077"/>
            <a:ext cx="1598291"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IRT/PFA</a:t>
            </a:r>
            <a:endParaRPr lang="zh-CN" altLang="en-US" dirty="0"/>
          </a:p>
        </p:txBody>
      </p:sp>
      <p:sp>
        <p:nvSpPr>
          <p:cNvPr id="20" name="矩形: 圆角 19">
            <a:extLst>
              <a:ext uri="{FF2B5EF4-FFF2-40B4-BE49-F238E27FC236}">
                <a16:creationId xmlns:a16="http://schemas.microsoft.com/office/drawing/2014/main" id="{EFCD09CA-6A70-D49F-8A27-66AB95BBA690}"/>
              </a:ext>
            </a:extLst>
          </p:cNvPr>
          <p:cNvSpPr/>
          <p:nvPr/>
        </p:nvSpPr>
        <p:spPr>
          <a:xfrm>
            <a:off x="9217687" y="5214909"/>
            <a:ext cx="1598289"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DKT</a:t>
            </a:r>
            <a:endParaRPr lang="zh-CN" altLang="en-US"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FA769A8-32D1-9089-6318-29046050E9CF}"/>
                  </a:ext>
                </a:extLst>
              </p:cNvPr>
              <p:cNvSpPr txBox="1"/>
              <p:nvPr/>
            </p:nvSpPr>
            <p:spPr>
              <a:xfrm>
                <a:off x="9880759" y="5740275"/>
                <a:ext cx="27214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FFA769A8-32D1-9089-6318-29046050E9CF}"/>
                  </a:ext>
                </a:extLst>
              </p:cNvPr>
              <p:cNvSpPr txBox="1">
                <a:spLocks noRot="1" noChangeAspect="1" noMove="1" noResize="1" noEditPoints="1" noAdjustHandles="1" noChangeArrowheads="1" noChangeShapeType="1" noTextEdit="1"/>
              </p:cNvSpPr>
              <p:nvPr/>
            </p:nvSpPr>
            <p:spPr>
              <a:xfrm>
                <a:off x="9880759" y="5740275"/>
                <a:ext cx="272143" cy="369332"/>
              </a:xfrm>
              <a:prstGeom prst="rect">
                <a:avLst/>
              </a:prstGeom>
              <a:blipFill>
                <a:blip r:embed="rId3"/>
                <a:stretch>
                  <a:fillRect l="-6667" r="-2222" b="-6667"/>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AB05AAC6-E48C-12B0-1953-489E96DC5E07}"/>
              </a:ext>
            </a:extLst>
          </p:cNvPr>
          <p:cNvSpPr txBox="1"/>
          <p:nvPr/>
        </p:nvSpPr>
        <p:spPr>
          <a:xfrm>
            <a:off x="5005273" y="2311953"/>
            <a:ext cx="3010274"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Non-unique solution !!</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4F107BDE-182F-0AE8-D569-0B09C2B65B12}"/>
              </a:ext>
            </a:extLst>
          </p:cNvPr>
          <p:cNvSpPr txBox="1"/>
          <p:nvPr/>
        </p:nvSpPr>
        <p:spPr>
          <a:xfrm>
            <a:off x="4916551" y="5924941"/>
            <a:ext cx="4169229"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Hidden state not explainable</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538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anim calcmode="lin" valueType="num">
                                      <p:cBhvr>
                                        <p:cTn id="80" dur="1000" fill="hold"/>
                                        <p:tgtEl>
                                          <p:spTgt spid="23"/>
                                        </p:tgtEl>
                                        <p:attrNameLst>
                                          <p:attrName>ppt_x</p:attrName>
                                        </p:attrNameLst>
                                      </p:cBhvr>
                                      <p:tavLst>
                                        <p:tav tm="0">
                                          <p:val>
                                            <p:strVal val="#ppt_x"/>
                                          </p:val>
                                        </p:tav>
                                        <p:tav tm="100000">
                                          <p:val>
                                            <p:strVal val="#ppt_x"/>
                                          </p:val>
                                        </p:tav>
                                      </p:tavLst>
                                    </p:anim>
                                    <p:anim calcmode="lin" valueType="num">
                                      <p:cBhvr>
                                        <p:cTn id="8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8" grpId="0" animBg="1"/>
      <p:bldP spid="9" grpId="0" animBg="1"/>
      <p:bldP spid="10" grpId="0" animBg="1"/>
      <p:bldP spid="11" grpId="0" animBg="1"/>
      <p:bldP spid="12" grpId="0"/>
      <p:bldP spid="14" grpId="0"/>
      <p:bldP spid="15" grpId="0" animBg="1"/>
      <p:bldP spid="16" grpId="0"/>
      <p:bldP spid="17" grpId="0" animBg="1"/>
      <p:bldP spid="18" grpId="0" animBg="1"/>
      <p:bldP spid="19" grpId="0" animBg="1"/>
      <p:bldP spid="20" grpId="0" animBg="1"/>
      <p:bldP spid="21" grpId="0"/>
      <p:bldP spid="22"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3E911E2-A267-F9C9-0B6F-309074730A3C}"/>
              </a:ext>
            </a:extLst>
          </p:cNvPr>
          <p:cNvSpPr txBox="1"/>
          <p:nvPr/>
        </p:nvSpPr>
        <p:spPr>
          <a:xfrm>
            <a:off x="859971" y="599107"/>
            <a:ext cx="609600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Conclusion</a:t>
            </a:r>
            <a:endParaRPr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491681E-349A-10CF-CA90-D4BAC4ABDC5C}"/>
              </a:ext>
            </a:extLst>
          </p:cNvPr>
          <p:cNvPicPr>
            <a:picLocks noChangeAspect="1"/>
          </p:cNvPicPr>
          <p:nvPr/>
        </p:nvPicPr>
        <p:blipFill>
          <a:blip r:embed="rId2"/>
          <a:stretch>
            <a:fillRect/>
          </a:stretch>
        </p:blipFill>
        <p:spPr>
          <a:xfrm>
            <a:off x="859971" y="1254439"/>
            <a:ext cx="6055705" cy="3622689"/>
          </a:xfrm>
          <a:prstGeom prst="rect">
            <a:avLst/>
          </a:prstGeom>
        </p:spPr>
      </p:pic>
      <p:sp>
        <p:nvSpPr>
          <p:cNvPr id="7" name="文本框 6">
            <a:extLst>
              <a:ext uri="{FF2B5EF4-FFF2-40B4-BE49-F238E27FC236}">
                <a16:creationId xmlns:a16="http://schemas.microsoft.com/office/drawing/2014/main" id="{600DC83B-A15E-367C-AFE9-5C2DCA49578A}"/>
              </a:ext>
            </a:extLst>
          </p:cNvPr>
          <p:cNvSpPr txBox="1"/>
          <p:nvPr/>
        </p:nvSpPr>
        <p:spPr>
          <a:xfrm>
            <a:off x="7142480" y="1348155"/>
            <a:ext cx="3718560" cy="4893647"/>
          </a:xfrm>
          <a:prstGeom prst="rect">
            <a:avLst/>
          </a:prstGeom>
          <a:noFill/>
        </p:spPr>
        <p:txBody>
          <a:bodyPr wrap="square">
            <a:spAutoFit/>
          </a:bodyPr>
          <a:lstStyle/>
          <a:p>
            <a:r>
              <a:rPr lang="en-US" altLang="zh-CN" sz="2400" b="1" dirty="0" err="1">
                <a:solidFill>
                  <a:schemeClr val="accent1"/>
                </a:solidFill>
                <a:latin typeface="Times New Roman" panose="02020603050405020304" pitchFamily="18" charset="0"/>
                <a:cs typeface="Times New Roman" panose="02020603050405020304" pitchFamily="18" charset="0"/>
              </a:rPr>
              <a:t>LonCAPA</a:t>
            </a:r>
            <a:r>
              <a:rPr lang="en-US" altLang="zh-CN" sz="2400" b="1" dirty="0">
                <a:solidFill>
                  <a:schemeClr val="accent1"/>
                </a:solidFill>
                <a:latin typeface="Times New Roman" panose="02020603050405020304" pitchFamily="18" charset="0"/>
                <a:cs typeface="Times New Roman" panose="02020603050405020304" pitchFamily="18" charset="0"/>
              </a:rPr>
              <a:t> </a:t>
            </a:r>
            <a:r>
              <a:rPr lang="zh-CN" altLang="en-US" sz="2400" b="1" dirty="0">
                <a:solidFill>
                  <a:schemeClr val="accent1"/>
                </a:solidFill>
                <a:latin typeface="Times New Roman" panose="02020603050405020304" pitchFamily="18" charset="0"/>
                <a:cs typeface="Times New Roman" panose="02020603050405020304" pitchFamily="18" charset="0"/>
              </a:rPr>
              <a:t>historical information is helpful for future prediction </a:t>
            </a:r>
            <a:r>
              <a:rPr lang="en-US" altLang="zh-CN" sz="2400" b="1" dirty="0">
                <a:solidFill>
                  <a:schemeClr val="accent1"/>
                </a:solidFill>
                <a:latin typeface="Times New Roman" panose="02020603050405020304" pitchFamily="18" charset="0"/>
                <a:cs typeface="Times New Roman" panose="02020603050405020304" pitchFamily="18" charset="0"/>
              </a:rPr>
              <a:t>!</a:t>
            </a:r>
          </a:p>
          <a:p>
            <a:endParaRPr lang="en-US" altLang="zh-CN" sz="2400" b="1" dirty="0">
              <a:solidFill>
                <a:schemeClr val="accent1"/>
              </a:solidFill>
              <a:latin typeface="Times New Roman" panose="02020603050405020304" pitchFamily="18" charset="0"/>
              <a:cs typeface="Times New Roman" panose="02020603050405020304" pitchFamily="18" charset="0"/>
            </a:endParaRPr>
          </a:p>
          <a:p>
            <a:r>
              <a:rPr lang="en-US" altLang="zh-CN" sz="2400" b="1" dirty="0" err="1">
                <a:solidFill>
                  <a:schemeClr val="accent1"/>
                </a:solidFill>
                <a:latin typeface="Times New Roman" panose="02020603050405020304" pitchFamily="18" charset="0"/>
                <a:cs typeface="Times New Roman" panose="02020603050405020304" pitchFamily="18" charset="0"/>
              </a:rPr>
              <a:t>LonCAPA</a:t>
            </a:r>
            <a:r>
              <a:rPr lang="en-US" altLang="zh-CN" sz="2400" b="1" dirty="0">
                <a:solidFill>
                  <a:schemeClr val="accent1"/>
                </a:solidFill>
                <a:latin typeface="Times New Roman" panose="02020603050405020304" pitchFamily="18" charset="0"/>
                <a:cs typeface="Times New Roman" panose="02020603050405020304" pitchFamily="18" charset="0"/>
              </a:rPr>
              <a:t> dataset is suitable for knowledge tracing tasks!</a:t>
            </a:r>
          </a:p>
          <a:p>
            <a:endParaRPr lang="en-US" altLang="zh-CN" sz="2400" b="1" dirty="0">
              <a:solidFill>
                <a:schemeClr val="accent1"/>
              </a:solidFill>
              <a:latin typeface="Times New Roman" panose="02020603050405020304" pitchFamily="18" charset="0"/>
              <a:cs typeface="Times New Roman" panose="02020603050405020304" pitchFamily="18" charset="0"/>
            </a:endParaRPr>
          </a:p>
          <a:p>
            <a:r>
              <a:rPr lang="en-US" altLang="zh-CN" sz="2400" b="1" dirty="0">
                <a:solidFill>
                  <a:schemeClr val="accent1"/>
                </a:solidFill>
                <a:latin typeface="Times New Roman" panose="02020603050405020304" pitchFamily="18" charset="0"/>
                <a:cs typeface="Times New Roman" panose="02020603050405020304" pitchFamily="18" charset="0"/>
              </a:rPr>
              <a:t>We can use knowledge tracing models to build a student simulator for RL based recommendation system </a:t>
            </a:r>
          </a:p>
        </p:txBody>
      </p:sp>
    </p:spTree>
    <p:extLst>
      <p:ext uri="{BB962C8B-B14F-4D97-AF65-F5344CB8AC3E}">
        <p14:creationId xmlns:p14="http://schemas.microsoft.com/office/powerpoint/2010/main" val="3578048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6FD6CED-B0E7-A06A-A6F6-BBEE723D3DC8}"/>
              </a:ext>
            </a:extLst>
          </p:cNvPr>
          <p:cNvSpPr txBox="1"/>
          <p:nvPr/>
        </p:nvSpPr>
        <p:spPr>
          <a:xfrm>
            <a:off x="651753" y="398834"/>
            <a:ext cx="352141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Future work</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95835ABD-C1C4-0109-1FB7-32ACFBE04D55}"/>
              </a:ext>
            </a:extLst>
          </p:cNvPr>
          <p:cNvSpPr txBox="1"/>
          <p:nvPr/>
        </p:nvSpPr>
        <p:spPr>
          <a:xfrm>
            <a:off x="529833" y="1185039"/>
            <a:ext cx="8696528" cy="3693319"/>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Quantitively compare </a:t>
            </a:r>
            <a:r>
              <a:rPr lang="en-US" altLang="zh-CN" sz="2400" dirty="0" err="1">
                <a:latin typeface="Times New Roman" panose="02020603050405020304" pitchFamily="18" charset="0"/>
                <a:cs typeface="Times New Roman" panose="02020603050405020304" pitchFamily="18" charset="0"/>
              </a:rPr>
              <a:t>LonCapa</a:t>
            </a:r>
            <a:r>
              <a:rPr lang="en-US" altLang="zh-CN" sz="2400" dirty="0">
                <a:latin typeface="Times New Roman" panose="02020603050405020304" pitchFamily="18" charset="0"/>
                <a:cs typeface="Times New Roman" panose="02020603050405020304" pitchFamily="18" charset="0"/>
              </a:rPr>
              <a:t> vs open datasets. What it looks like on a real-classroom dataset ?</a:t>
            </a:r>
          </a:p>
          <a:p>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Combine Knowledge tracing with Matrix factorization</a:t>
            </a:r>
          </a:p>
          <a:p>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Construct a student simulator (Large language model)</a:t>
            </a:r>
          </a:p>
          <a:p>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solidFill>
                  <a:srgbClr val="212121"/>
                </a:solidFill>
                <a:latin typeface="Times New Roman" panose="02020603050405020304" pitchFamily="18" charset="0"/>
                <a:cs typeface="Times New Roman" panose="02020603050405020304" pitchFamily="18" charset="0"/>
              </a:rPr>
              <a:t>L</a:t>
            </a:r>
            <a:r>
              <a:rPr lang="en-US" altLang="zh-CN" sz="2400" b="0" i="0" dirty="0">
                <a:solidFill>
                  <a:srgbClr val="212121"/>
                </a:solidFill>
                <a:effectLst/>
                <a:latin typeface="Times New Roman" panose="02020603050405020304" pitchFamily="18" charset="0"/>
                <a:cs typeface="Times New Roman" panose="02020603050405020304" pitchFamily="18" charset="0"/>
              </a:rPr>
              <a:t>earn a recommendation policy using deep RL and evaluate it using simulator</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9800E24-B445-3986-9FEB-9F1E32AFA2CE}"/>
              </a:ext>
            </a:extLst>
          </p:cNvPr>
          <p:cNvPicPr>
            <a:picLocks noChangeAspect="1"/>
          </p:cNvPicPr>
          <p:nvPr/>
        </p:nvPicPr>
        <p:blipFill>
          <a:blip r:embed="rId3"/>
          <a:stretch>
            <a:fillRect/>
          </a:stretch>
        </p:blipFill>
        <p:spPr>
          <a:xfrm>
            <a:off x="3617071" y="4150442"/>
            <a:ext cx="3615566" cy="1289407"/>
          </a:xfrm>
          <a:prstGeom prst="rect">
            <a:avLst/>
          </a:prstGeom>
        </p:spPr>
      </p:pic>
      <p:pic>
        <p:nvPicPr>
          <p:cNvPr id="8" name="图片 7">
            <a:extLst>
              <a:ext uri="{FF2B5EF4-FFF2-40B4-BE49-F238E27FC236}">
                <a16:creationId xmlns:a16="http://schemas.microsoft.com/office/drawing/2014/main" id="{DE83F27E-4A55-B7F0-9CEC-BF031B8A2EBD}"/>
              </a:ext>
            </a:extLst>
          </p:cNvPr>
          <p:cNvPicPr>
            <a:picLocks noChangeAspect="1"/>
          </p:cNvPicPr>
          <p:nvPr/>
        </p:nvPicPr>
        <p:blipFill>
          <a:blip r:embed="rId4"/>
          <a:stretch>
            <a:fillRect/>
          </a:stretch>
        </p:blipFill>
        <p:spPr>
          <a:xfrm>
            <a:off x="1301764" y="5439849"/>
            <a:ext cx="8897592" cy="1019317"/>
          </a:xfrm>
          <a:prstGeom prst="rect">
            <a:avLst/>
          </a:prstGeom>
        </p:spPr>
      </p:pic>
    </p:spTree>
    <p:extLst>
      <p:ext uri="{BB962C8B-B14F-4D97-AF65-F5344CB8AC3E}">
        <p14:creationId xmlns:p14="http://schemas.microsoft.com/office/powerpoint/2010/main" val="364476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588857-CCAD-780A-8A6A-97A156C03D72}"/>
              </a:ext>
            </a:extLst>
          </p:cNvPr>
          <p:cNvSpPr txBox="1"/>
          <p:nvPr/>
        </p:nvSpPr>
        <p:spPr>
          <a:xfrm>
            <a:off x="4432570" y="1478605"/>
            <a:ext cx="3326860" cy="769441"/>
          </a:xfrm>
          <a:prstGeom prst="rect">
            <a:avLst/>
          </a:prstGeom>
          <a:noFill/>
        </p:spPr>
        <p:txBody>
          <a:bodyPr wrap="square" rtlCol="0">
            <a:spAutoFit/>
          </a:bodyPr>
          <a:lstStyle/>
          <a:p>
            <a:r>
              <a:rPr lang="en-US" altLang="zh-CN" sz="4400" b="1" dirty="0">
                <a:latin typeface="Times New Roman" panose="02020603050405020304" pitchFamily="18" charset="0"/>
                <a:cs typeface="Times New Roman" panose="02020603050405020304" pitchFamily="18" charset="0"/>
              </a:rPr>
              <a:t>Thank You!</a:t>
            </a:r>
            <a:endParaRPr lang="zh-CN" altLang="en-US" sz="4400" b="1" dirty="0">
              <a:latin typeface="Times New Roman" panose="02020603050405020304" pitchFamily="18" charset="0"/>
              <a:cs typeface="Times New Roman" panose="02020603050405020304" pitchFamily="18" charset="0"/>
            </a:endParaRPr>
          </a:p>
        </p:txBody>
      </p:sp>
      <p:pic>
        <p:nvPicPr>
          <p:cNvPr id="1026" name="Picture 2" descr="Modeling a Personalized Recommendation system for eLearning [Practical  Guide] — Part II | by gaurav.product | product.design.data | Medium">
            <a:extLst>
              <a:ext uri="{FF2B5EF4-FFF2-40B4-BE49-F238E27FC236}">
                <a16:creationId xmlns:a16="http://schemas.microsoft.com/office/drawing/2014/main" id="{949FF21F-F397-C628-B18A-6B85AD951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586" y="2525394"/>
            <a:ext cx="6874828" cy="359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63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EB4900A-ADCB-4096-E828-BA27243D6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17" y="1260566"/>
            <a:ext cx="11945566" cy="5379720"/>
          </a:xfrm>
          <a:prstGeom prst="rect">
            <a:avLst/>
          </a:prstGeom>
        </p:spPr>
      </p:pic>
      <p:sp>
        <p:nvSpPr>
          <p:cNvPr id="6" name="文本框 5">
            <a:extLst>
              <a:ext uri="{FF2B5EF4-FFF2-40B4-BE49-F238E27FC236}">
                <a16:creationId xmlns:a16="http://schemas.microsoft.com/office/drawing/2014/main" id="{48236799-4A4C-4208-2722-1CD5525989C4}"/>
              </a:ext>
            </a:extLst>
          </p:cNvPr>
          <p:cNvSpPr txBox="1"/>
          <p:nvPr/>
        </p:nvSpPr>
        <p:spPr>
          <a:xfrm>
            <a:off x="402771" y="490249"/>
            <a:ext cx="609600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LONCAPA dataset</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963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9A5667-EAB9-232B-3251-29A03820424B}"/>
              </a:ext>
            </a:extLst>
          </p:cNvPr>
          <p:cNvPicPr>
            <a:picLocks noChangeAspect="1"/>
          </p:cNvPicPr>
          <p:nvPr/>
        </p:nvPicPr>
        <p:blipFill>
          <a:blip r:embed="rId2"/>
          <a:stretch>
            <a:fillRect/>
          </a:stretch>
        </p:blipFill>
        <p:spPr>
          <a:xfrm>
            <a:off x="429367" y="591794"/>
            <a:ext cx="7892143" cy="3746198"/>
          </a:xfrm>
          <a:prstGeom prst="rect">
            <a:avLst/>
          </a:prstGeom>
        </p:spPr>
      </p:pic>
      <p:sp>
        <p:nvSpPr>
          <p:cNvPr id="5" name="文本框 4">
            <a:extLst>
              <a:ext uri="{FF2B5EF4-FFF2-40B4-BE49-F238E27FC236}">
                <a16:creationId xmlns:a16="http://schemas.microsoft.com/office/drawing/2014/main" id="{0C43C1E2-E6C2-2542-A067-DE1FAED806D5}"/>
              </a:ext>
            </a:extLst>
          </p:cNvPr>
          <p:cNvSpPr txBox="1"/>
          <p:nvPr/>
        </p:nvSpPr>
        <p:spPr>
          <a:xfrm>
            <a:off x="8850209" y="1541563"/>
            <a:ext cx="2481820" cy="1477328"/>
          </a:xfrm>
          <a:prstGeom prst="rect">
            <a:avLst/>
          </a:prstGeom>
          <a:noFill/>
        </p:spPr>
        <p:txBody>
          <a:bodyPr wrap="square">
            <a:spAutoFit/>
          </a:bodyPr>
          <a:lstStyle/>
          <a:p>
            <a:r>
              <a:rPr lang="en-US" altLang="zh-CN" sz="1800" b="1" dirty="0">
                <a:latin typeface="Times New Roman" panose="02020603050405020304" pitchFamily="18" charset="0"/>
                <a:cs typeface="Times New Roman" panose="02020603050405020304" pitchFamily="18" charset="0"/>
              </a:rPr>
              <a:t>The W matrices are different for different runs, even though the reconstruction errors are roughly the same</a:t>
            </a:r>
            <a:endParaRPr lang="zh-CN" altLang="en-US" sz="18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A3245FB7-930C-73DC-C033-7C8B0A567CF0}"/>
              </a:ext>
            </a:extLst>
          </p:cNvPr>
          <p:cNvPicPr>
            <a:picLocks noChangeAspect="1"/>
          </p:cNvPicPr>
          <p:nvPr/>
        </p:nvPicPr>
        <p:blipFill>
          <a:blip r:embed="rId3"/>
          <a:stretch>
            <a:fillRect/>
          </a:stretch>
        </p:blipFill>
        <p:spPr>
          <a:xfrm>
            <a:off x="429367" y="4265677"/>
            <a:ext cx="7582958" cy="2000529"/>
          </a:xfrm>
          <a:prstGeom prst="rect">
            <a:avLst/>
          </a:prstGeom>
        </p:spPr>
      </p:pic>
    </p:spTree>
    <p:extLst>
      <p:ext uri="{BB962C8B-B14F-4D97-AF65-F5344CB8AC3E}">
        <p14:creationId xmlns:p14="http://schemas.microsoft.com/office/powerpoint/2010/main" val="3272259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6DA3A60-B8F3-1BF1-93F6-2E61B0A2414F}"/>
              </a:ext>
            </a:extLst>
          </p:cNvPr>
          <p:cNvPicPr>
            <a:picLocks noChangeAspect="1"/>
          </p:cNvPicPr>
          <p:nvPr/>
        </p:nvPicPr>
        <p:blipFill>
          <a:blip r:embed="rId3"/>
          <a:stretch>
            <a:fillRect/>
          </a:stretch>
        </p:blipFill>
        <p:spPr>
          <a:xfrm>
            <a:off x="150720" y="959173"/>
            <a:ext cx="12041280" cy="2295845"/>
          </a:xfrm>
          <a:prstGeom prst="rect">
            <a:avLst/>
          </a:prstGeom>
        </p:spPr>
      </p:pic>
      <p:sp>
        <p:nvSpPr>
          <p:cNvPr id="6" name="文本框 5">
            <a:extLst>
              <a:ext uri="{FF2B5EF4-FFF2-40B4-BE49-F238E27FC236}">
                <a16:creationId xmlns:a16="http://schemas.microsoft.com/office/drawing/2014/main" id="{CCC34D97-5B8A-D955-9039-D96A5731F1E6}"/>
              </a:ext>
            </a:extLst>
          </p:cNvPr>
          <p:cNvSpPr txBox="1"/>
          <p:nvPr/>
        </p:nvSpPr>
        <p:spPr>
          <a:xfrm>
            <a:off x="815009" y="258417"/>
            <a:ext cx="3429000"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SPARAF-metrics</a:t>
            </a:r>
            <a:endParaRPr lang="zh-CN" altLang="en-US" sz="28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2A9A55C-E89F-695A-CD3C-0E8212DDD53F}"/>
              </a:ext>
            </a:extLst>
          </p:cNvPr>
          <p:cNvSpPr txBox="1"/>
          <p:nvPr/>
        </p:nvSpPr>
        <p:spPr>
          <a:xfrm>
            <a:off x="6253605" y="4860218"/>
            <a:ext cx="609765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Random initialization of 25 experiments on Lon-Course1</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D7DD40C-CA9C-5EFA-AEF0-AB75AE36055B}"/>
              </a:ext>
            </a:extLst>
          </p:cNvPr>
          <p:cNvPicPr>
            <a:picLocks noChangeAspect="1"/>
          </p:cNvPicPr>
          <p:nvPr/>
        </p:nvPicPr>
        <p:blipFill>
          <a:blip r:embed="rId4"/>
          <a:stretch>
            <a:fillRect/>
          </a:stretch>
        </p:blipFill>
        <p:spPr>
          <a:xfrm>
            <a:off x="342351" y="3263461"/>
            <a:ext cx="5639587" cy="3562847"/>
          </a:xfrm>
          <a:prstGeom prst="rect">
            <a:avLst/>
          </a:prstGeom>
        </p:spPr>
      </p:pic>
    </p:spTree>
    <p:extLst>
      <p:ext uri="{BB962C8B-B14F-4D97-AF65-F5344CB8AC3E}">
        <p14:creationId xmlns:p14="http://schemas.microsoft.com/office/powerpoint/2010/main" val="4292639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F73CE6E-B716-16A8-B327-74123050AB2A}"/>
              </a:ext>
            </a:extLst>
          </p:cNvPr>
          <p:cNvSpPr txBox="1"/>
          <p:nvPr/>
        </p:nvSpPr>
        <p:spPr>
          <a:xfrm>
            <a:off x="717561" y="671255"/>
            <a:ext cx="6924209"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Bayesian Knowledge Tracing (BKT) update rule</a:t>
            </a:r>
            <a:endParaRPr lang="zh-CN" altLang="en-US" sz="24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DC9755F-7AD8-C7E1-14BF-0C0F978F491E}"/>
              </a:ext>
            </a:extLst>
          </p:cNvPr>
          <p:cNvPicPr>
            <a:picLocks noChangeAspect="1"/>
          </p:cNvPicPr>
          <p:nvPr/>
        </p:nvPicPr>
        <p:blipFill>
          <a:blip r:embed="rId2"/>
          <a:stretch>
            <a:fillRect/>
          </a:stretch>
        </p:blipFill>
        <p:spPr>
          <a:xfrm>
            <a:off x="554275" y="1554093"/>
            <a:ext cx="10027473" cy="4052050"/>
          </a:xfrm>
          <a:prstGeom prst="rect">
            <a:avLst/>
          </a:prstGeom>
        </p:spPr>
      </p:pic>
    </p:spTree>
    <p:extLst>
      <p:ext uri="{BB962C8B-B14F-4D97-AF65-F5344CB8AC3E}">
        <p14:creationId xmlns:p14="http://schemas.microsoft.com/office/powerpoint/2010/main" val="4036572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2EF96B-EB4E-5704-ED98-02151AA77B97}"/>
              </a:ext>
            </a:extLst>
          </p:cNvPr>
          <p:cNvPicPr>
            <a:picLocks noChangeAspect="1"/>
          </p:cNvPicPr>
          <p:nvPr/>
        </p:nvPicPr>
        <p:blipFill>
          <a:blip r:embed="rId2"/>
          <a:stretch>
            <a:fillRect/>
          </a:stretch>
        </p:blipFill>
        <p:spPr>
          <a:xfrm>
            <a:off x="581175" y="1045029"/>
            <a:ext cx="8856289" cy="5133728"/>
          </a:xfrm>
          <a:prstGeom prst="rect">
            <a:avLst/>
          </a:prstGeom>
        </p:spPr>
      </p:pic>
      <p:sp>
        <p:nvSpPr>
          <p:cNvPr id="4" name="文本框 3">
            <a:extLst>
              <a:ext uri="{FF2B5EF4-FFF2-40B4-BE49-F238E27FC236}">
                <a16:creationId xmlns:a16="http://schemas.microsoft.com/office/drawing/2014/main" id="{5D130710-9745-1C44-CD77-547C70969B38}"/>
              </a:ext>
            </a:extLst>
          </p:cNvPr>
          <p:cNvSpPr txBox="1"/>
          <p:nvPr/>
        </p:nvSpPr>
        <p:spPr>
          <a:xfrm>
            <a:off x="816428" y="516348"/>
            <a:ext cx="609600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Item response theory (IRT)</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4510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571FB6-7F0F-2830-B626-4C699643F4CB}"/>
              </a:ext>
            </a:extLst>
          </p:cNvPr>
          <p:cNvSpPr>
            <a:spLocks noGrp="1"/>
          </p:cNvSpPr>
          <p:nvPr>
            <p:ph idx="1"/>
          </p:nvPr>
        </p:nvSpPr>
        <p:spPr/>
        <p:txBody>
          <a:bodyPr/>
          <a:lstStyle/>
          <a:p>
            <a:r>
              <a:rPr lang="en-US" altLang="zh-CN" dirty="0" err="1">
                <a:latin typeface="Times New Roman" panose="02020603050405020304" pitchFamily="18" charset="0"/>
                <a:cs typeface="Times New Roman" panose="02020603050405020304" pitchFamily="18" charset="0"/>
              </a:rPr>
              <a:t>LonCAPA</a:t>
            </a:r>
            <a:r>
              <a:rPr lang="en-US" altLang="zh-CN" dirty="0">
                <a:latin typeface="Times New Roman" panose="02020603050405020304" pitchFamily="18" charset="0"/>
                <a:cs typeface="Times New Roman" panose="02020603050405020304" pitchFamily="18" charset="0"/>
              </a:rPr>
              <a:t> dataset</a:t>
            </a: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Matrix factorization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Knowledge tracing</a:t>
            </a: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Conclusion and Future work</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8055A4A7-40B3-2B38-625E-7F401E9826CB}"/>
              </a:ext>
            </a:extLst>
          </p:cNvPr>
          <p:cNvSpPr txBox="1"/>
          <p:nvPr/>
        </p:nvSpPr>
        <p:spPr>
          <a:xfrm>
            <a:off x="838200" y="876562"/>
            <a:ext cx="609600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Agenda</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5473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6BE0468-5F52-6B74-95F2-E195893E53DC}"/>
              </a:ext>
            </a:extLst>
          </p:cNvPr>
          <p:cNvSpPr txBox="1"/>
          <p:nvPr/>
        </p:nvSpPr>
        <p:spPr>
          <a:xfrm>
            <a:off x="506226" y="476655"/>
            <a:ext cx="385215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One-hot encoding</a:t>
            </a:r>
            <a:endParaRPr lang="zh-CN" altLang="en-US" sz="24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9D013B4-6B75-07A3-3954-9F42F1FAE23F}"/>
              </a:ext>
            </a:extLst>
          </p:cNvPr>
          <p:cNvPicPr>
            <a:picLocks noChangeAspect="1"/>
          </p:cNvPicPr>
          <p:nvPr/>
        </p:nvPicPr>
        <p:blipFill>
          <a:blip r:embed="rId2"/>
          <a:stretch>
            <a:fillRect/>
          </a:stretch>
        </p:blipFill>
        <p:spPr>
          <a:xfrm>
            <a:off x="7105207" y="938320"/>
            <a:ext cx="4344249" cy="3948226"/>
          </a:xfrm>
          <a:prstGeom prst="rect">
            <a:avLst/>
          </a:prstGeom>
        </p:spPr>
      </p:pic>
      <p:sp>
        <p:nvSpPr>
          <p:cNvPr id="10" name="文本框 9">
            <a:extLst>
              <a:ext uri="{FF2B5EF4-FFF2-40B4-BE49-F238E27FC236}">
                <a16:creationId xmlns:a16="http://schemas.microsoft.com/office/drawing/2014/main" id="{F205AC8F-6DE4-1C57-BDB1-8135E8CFF3BB}"/>
              </a:ext>
            </a:extLst>
          </p:cNvPr>
          <p:cNvSpPr txBox="1"/>
          <p:nvPr/>
        </p:nvSpPr>
        <p:spPr>
          <a:xfrm>
            <a:off x="449903" y="3067004"/>
            <a:ext cx="5646097" cy="1569660"/>
          </a:xfrm>
          <a:prstGeom prst="rect">
            <a:avLst/>
          </a:prstGeom>
          <a:noFill/>
        </p:spPr>
        <p:txBody>
          <a:bodyPr wrap="square">
            <a:spAutoFit/>
          </a:bodyPr>
          <a:lstStyle/>
          <a:p>
            <a:r>
              <a:rPr lang="en-US" altLang="zh-CN" sz="2400" b="0" i="0" dirty="0">
                <a:solidFill>
                  <a:srgbClr val="202122"/>
                </a:solidFill>
                <a:effectLst/>
                <a:latin typeface="Times New Roman" panose="02020603050405020304" pitchFamily="18" charset="0"/>
                <a:cs typeface="Times New Roman" panose="02020603050405020304" pitchFamily="18" charset="0"/>
              </a:rPr>
              <a:t>In </a:t>
            </a:r>
            <a:r>
              <a:rPr lang="en-US" altLang="zh-CN" sz="2400" b="1" i="0" dirty="0">
                <a:solidFill>
                  <a:srgbClr val="202122"/>
                </a:solidFill>
                <a:effectLst/>
                <a:latin typeface="Times New Roman" panose="02020603050405020304" pitchFamily="18" charset="0"/>
                <a:cs typeface="Times New Roman" panose="02020603050405020304" pitchFamily="18" charset="0"/>
              </a:rPr>
              <a:t>NLP</a:t>
            </a:r>
            <a:r>
              <a:rPr lang="en-US" altLang="zh-CN" sz="2400" b="0" i="0" dirty="0">
                <a:solidFill>
                  <a:srgbClr val="202122"/>
                </a:solidFill>
                <a:effectLst/>
                <a:latin typeface="Times New Roman" panose="02020603050405020304" pitchFamily="18" charset="0"/>
                <a:cs typeface="Times New Roman" panose="02020603050405020304" pitchFamily="18" charset="0"/>
              </a:rPr>
              <a:t>, a one-hot vector is a 1 × </a:t>
            </a:r>
            <a:r>
              <a:rPr lang="en-US" altLang="zh-CN" sz="2400" b="0" i="1" dirty="0">
                <a:solidFill>
                  <a:srgbClr val="202122"/>
                </a:solidFill>
                <a:effectLst/>
                <a:latin typeface="Times New Roman" panose="02020603050405020304" pitchFamily="18" charset="0"/>
                <a:cs typeface="Times New Roman" panose="02020603050405020304" pitchFamily="18" charset="0"/>
              </a:rPr>
              <a:t>N</a:t>
            </a:r>
            <a:r>
              <a:rPr lang="en-US" altLang="zh-CN" sz="2400" b="0" i="0" dirty="0">
                <a:solidFill>
                  <a:srgbClr val="202122"/>
                </a:solidFill>
                <a:effectLst/>
                <a:latin typeface="Times New Roman" panose="02020603050405020304" pitchFamily="18" charset="0"/>
                <a:cs typeface="Times New Roman" panose="02020603050405020304" pitchFamily="18" charset="0"/>
              </a:rPr>
              <a:t> vector used to distinguish each word in a vocabulary from every other word in the vocabulary</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5FD0D63-C5B5-EE88-427A-0A9B78227DE9}"/>
              </a:ext>
            </a:extLst>
          </p:cNvPr>
          <p:cNvSpPr txBox="1"/>
          <p:nvPr/>
        </p:nvSpPr>
        <p:spPr>
          <a:xfrm>
            <a:off x="449903" y="5181016"/>
            <a:ext cx="6094378" cy="1200329"/>
          </a:xfrm>
          <a:prstGeom prst="rect">
            <a:avLst/>
          </a:prstGeom>
          <a:noFill/>
        </p:spPr>
        <p:txBody>
          <a:bodyPr wrap="square">
            <a:spAutoFit/>
          </a:bodyPr>
          <a:lstStyle/>
          <a:p>
            <a:r>
              <a:rPr lang="en-US" altLang="zh-CN" sz="2400" b="0" i="0" dirty="0">
                <a:solidFill>
                  <a:srgbClr val="202122"/>
                </a:solidFill>
                <a:effectLst/>
                <a:latin typeface="Times New Roman" panose="02020603050405020304" pitchFamily="18" charset="0"/>
                <a:cs typeface="Times New Roman" panose="02020603050405020304" pitchFamily="18" charset="0"/>
              </a:rPr>
              <a:t>The vector consists of 0s in all cells with the exception of a single 1 in a cell used uniquely to identify the word.</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4ECBEB85-22D7-2800-2A25-227DA869B752}"/>
              </a:ext>
            </a:extLst>
          </p:cNvPr>
          <p:cNvSpPr txBox="1"/>
          <p:nvPr/>
        </p:nvSpPr>
        <p:spPr>
          <a:xfrm>
            <a:off x="506226" y="1748746"/>
            <a:ext cx="6094378" cy="461665"/>
          </a:xfrm>
          <a:prstGeom prst="rect">
            <a:avLst/>
          </a:prstGeom>
          <a:noFill/>
        </p:spPr>
        <p:txBody>
          <a:bodyPr wrap="square">
            <a:spAutoFit/>
          </a:bodyPr>
          <a:lstStyle/>
          <a:p>
            <a:r>
              <a:rPr lang="en-US" altLang="zh-CN" sz="2400" b="0" i="0" dirty="0">
                <a:solidFill>
                  <a:srgbClr val="202122"/>
                </a:solidFill>
                <a:effectLst/>
                <a:latin typeface="Times New Roman" panose="02020603050405020304" pitchFamily="18" charset="0"/>
                <a:cs typeface="Times New Roman" panose="02020603050405020304" pitchFamily="18" charset="0"/>
              </a:rPr>
              <a:t>Indicating the state of a state machine</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366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BF5F1C8-FDA3-4F94-BF9A-C50B43AF690B}"/>
              </a:ext>
            </a:extLst>
          </p:cNvPr>
          <p:cNvPicPr>
            <a:picLocks noChangeAspect="1"/>
          </p:cNvPicPr>
          <p:nvPr/>
        </p:nvPicPr>
        <p:blipFill>
          <a:blip r:embed="rId2"/>
          <a:stretch>
            <a:fillRect/>
          </a:stretch>
        </p:blipFill>
        <p:spPr>
          <a:xfrm>
            <a:off x="280518" y="1118151"/>
            <a:ext cx="10823331" cy="3411340"/>
          </a:xfrm>
          <a:prstGeom prst="rect">
            <a:avLst/>
          </a:prstGeom>
        </p:spPr>
      </p:pic>
      <p:sp>
        <p:nvSpPr>
          <p:cNvPr id="7" name="文本框 6">
            <a:extLst>
              <a:ext uri="{FF2B5EF4-FFF2-40B4-BE49-F238E27FC236}">
                <a16:creationId xmlns:a16="http://schemas.microsoft.com/office/drawing/2014/main" id="{7D74C465-4640-486D-84DA-63CB45DF881B}"/>
              </a:ext>
            </a:extLst>
          </p:cNvPr>
          <p:cNvSpPr txBox="1"/>
          <p:nvPr/>
        </p:nvSpPr>
        <p:spPr>
          <a:xfrm>
            <a:off x="1031630" y="4910071"/>
            <a:ext cx="8088924" cy="1200329"/>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Prediction: </a:t>
            </a:r>
            <a:r>
              <a:rPr lang="en-US" altLang="zh-CN" sz="2400" dirty="0" err="1">
                <a:latin typeface="Times New Roman" panose="02020603050405020304" pitchFamily="18" charset="0"/>
                <a:cs typeface="Times New Roman" panose="02020603050405020304" pitchFamily="18" charset="0"/>
              </a:rPr>
              <a:t>torch.size</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n_students</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sequence_len</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n_ques</a:t>
            </a:r>
            <a:r>
              <a:rPr lang="en-US" altLang="zh-CN" sz="2400" dirty="0">
                <a:latin typeface="Times New Roman" panose="02020603050405020304" pitchFamily="18" charset="0"/>
                <a:cs typeface="Times New Roman" panose="02020603050405020304" pitchFamily="18" charset="0"/>
              </a:rPr>
              <a:t>) – For each student, we can predict from time 0 to T, his/her probability of answering each question correctly </a:t>
            </a:r>
          </a:p>
        </p:txBody>
      </p:sp>
      <p:sp>
        <p:nvSpPr>
          <p:cNvPr id="4" name="文本框 3">
            <a:extLst>
              <a:ext uri="{FF2B5EF4-FFF2-40B4-BE49-F238E27FC236}">
                <a16:creationId xmlns:a16="http://schemas.microsoft.com/office/drawing/2014/main" id="{C20C1755-4B0B-FA30-64CE-49D3410981AE}"/>
              </a:ext>
            </a:extLst>
          </p:cNvPr>
          <p:cNvSpPr txBox="1"/>
          <p:nvPr/>
        </p:nvSpPr>
        <p:spPr>
          <a:xfrm>
            <a:off x="685800" y="466196"/>
            <a:ext cx="383177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DKT using RNN</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4419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6D8AA78-D908-8210-03C9-D734829E93E5}"/>
              </a:ext>
            </a:extLst>
          </p:cNvPr>
          <p:cNvPicPr>
            <a:picLocks noChangeAspect="1"/>
          </p:cNvPicPr>
          <p:nvPr/>
        </p:nvPicPr>
        <p:blipFill>
          <a:blip r:embed="rId3"/>
          <a:stretch>
            <a:fillRect/>
          </a:stretch>
        </p:blipFill>
        <p:spPr>
          <a:xfrm>
            <a:off x="825255" y="420477"/>
            <a:ext cx="4946280" cy="5306650"/>
          </a:xfrm>
          <a:prstGeom prst="rect">
            <a:avLst/>
          </a:prstGeom>
        </p:spPr>
      </p:pic>
      <p:sp>
        <p:nvSpPr>
          <p:cNvPr id="6" name="文本框 5">
            <a:extLst>
              <a:ext uri="{FF2B5EF4-FFF2-40B4-BE49-F238E27FC236}">
                <a16:creationId xmlns:a16="http://schemas.microsoft.com/office/drawing/2014/main" id="{30EA0887-DEDB-C106-78FB-CFED6AD3B2F4}"/>
              </a:ext>
            </a:extLst>
          </p:cNvPr>
          <p:cNvSpPr txBox="1"/>
          <p:nvPr/>
        </p:nvSpPr>
        <p:spPr>
          <a:xfrm>
            <a:off x="825255" y="5901501"/>
            <a:ext cx="6096000" cy="369332"/>
          </a:xfrm>
          <a:prstGeom prst="rect">
            <a:avLst/>
          </a:prstGeom>
          <a:noFill/>
        </p:spPr>
        <p:txBody>
          <a:bodyPr wrap="square">
            <a:spAutoFit/>
          </a:bodyPr>
          <a:lstStyle/>
          <a:p>
            <a:r>
              <a:rPr lang="en-US" altLang="zh-CN" sz="1800" b="0" i="0" dirty="0">
                <a:solidFill>
                  <a:srgbClr val="404040"/>
                </a:solidFill>
                <a:effectLst/>
                <a:latin typeface="Times New Roman" panose="02020603050405020304" pitchFamily="18" charset="0"/>
                <a:cs typeface="Times New Roman" panose="02020603050405020304" pitchFamily="18" charset="0"/>
              </a:rPr>
              <a:t>Dynamic key-value memory networks (DKVMN)</a:t>
            </a:r>
          </a:p>
        </p:txBody>
      </p:sp>
      <p:sp>
        <p:nvSpPr>
          <p:cNvPr id="8" name="文本框 7">
            <a:extLst>
              <a:ext uri="{FF2B5EF4-FFF2-40B4-BE49-F238E27FC236}">
                <a16:creationId xmlns:a16="http://schemas.microsoft.com/office/drawing/2014/main" id="{AE005D8B-8E1B-64B6-E909-F90596224B02}"/>
              </a:ext>
            </a:extLst>
          </p:cNvPr>
          <p:cNvSpPr txBox="1"/>
          <p:nvPr/>
        </p:nvSpPr>
        <p:spPr>
          <a:xfrm>
            <a:off x="6547750" y="1403925"/>
            <a:ext cx="4285902" cy="830997"/>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External dynamic memory matrix – </a:t>
            </a:r>
            <a:r>
              <a:rPr lang="en-US" altLang="zh-CN" sz="2400" i="1" dirty="0">
                <a:latin typeface="Times New Roman" panose="02020603050405020304" pitchFamily="18" charset="0"/>
                <a:cs typeface="Times New Roman" panose="02020603050405020304" pitchFamily="18" charset="0"/>
              </a:rPr>
              <a:t>value</a:t>
            </a:r>
            <a:r>
              <a:rPr lang="en-US" altLang="zh-CN" sz="2400" dirty="0">
                <a:latin typeface="Times New Roman" panose="02020603050405020304" pitchFamily="18" charset="0"/>
                <a:cs typeface="Times New Roman" panose="02020603050405020304" pitchFamily="18" charset="0"/>
              </a:rPr>
              <a:t> matrix</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A240521-A255-317C-9EAD-93851A15B4CC}"/>
              </a:ext>
            </a:extLst>
          </p:cNvPr>
          <p:cNvSpPr txBox="1"/>
          <p:nvPr/>
        </p:nvSpPr>
        <p:spPr>
          <a:xfrm>
            <a:off x="6547750" y="3511137"/>
            <a:ext cx="6256682"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Static matrix– </a:t>
            </a:r>
            <a:r>
              <a:rPr lang="en-US" altLang="zh-CN" sz="2400" i="1" dirty="0">
                <a:latin typeface="Times New Roman" panose="02020603050405020304" pitchFamily="18" charset="0"/>
                <a:cs typeface="Times New Roman" panose="02020603050405020304" pitchFamily="18" charset="0"/>
              </a:rPr>
              <a:t>key</a:t>
            </a:r>
            <a:r>
              <a:rPr lang="en-US" altLang="zh-CN" sz="2400" dirty="0">
                <a:latin typeface="Times New Roman" panose="02020603050405020304" pitchFamily="18" charset="0"/>
                <a:cs typeface="Times New Roman" panose="02020603050405020304" pitchFamily="18" charset="0"/>
              </a:rPr>
              <a:t> matrix </a:t>
            </a:r>
            <a:endParaRPr lang="zh-CN" altLang="en-US" sz="2400" dirty="0">
              <a:latin typeface="Times New Roman" panose="02020603050405020304" pitchFamily="18" charset="0"/>
              <a:cs typeface="Times New Roman" panose="02020603050405020304" pitchFamily="18" charset="0"/>
            </a:endParaRPr>
          </a:p>
        </p:txBody>
      </p:sp>
      <p:sp>
        <p:nvSpPr>
          <p:cNvPr id="15" name="矩形: 圆角 14">
            <a:extLst>
              <a:ext uri="{FF2B5EF4-FFF2-40B4-BE49-F238E27FC236}">
                <a16:creationId xmlns:a16="http://schemas.microsoft.com/office/drawing/2014/main" id="{FC9AC0A5-2B1F-39AD-698E-81328556A8FB}"/>
              </a:ext>
            </a:extLst>
          </p:cNvPr>
          <p:cNvSpPr/>
          <p:nvPr/>
        </p:nvSpPr>
        <p:spPr>
          <a:xfrm>
            <a:off x="6547750" y="4163621"/>
            <a:ext cx="3866322" cy="8206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Relationship between latent concepts and questions</a:t>
            </a:r>
            <a:endParaRPr lang="zh-CN" altLang="en-US" sz="2000" dirty="0">
              <a:latin typeface="Times New Roman" panose="02020603050405020304" pitchFamily="18" charset="0"/>
              <a:cs typeface="Times New Roman" panose="02020603050405020304" pitchFamily="18" charset="0"/>
            </a:endParaRPr>
          </a:p>
        </p:txBody>
      </p:sp>
      <p:sp>
        <p:nvSpPr>
          <p:cNvPr id="16" name="矩形: 圆角 15">
            <a:extLst>
              <a:ext uri="{FF2B5EF4-FFF2-40B4-BE49-F238E27FC236}">
                <a16:creationId xmlns:a16="http://schemas.microsoft.com/office/drawing/2014/main" id="{1B9835AB-2AD1-A282-784A-119D7FB8FF1D}"/>
              </a:ext>
            </a:extLst>
          </p:cNvPr>
          <p:cNvSpPr/>
          <p:nvPr/>
        </p:nvSpPr>
        <p:spPr>
          <a:xfrm>
            <a:off x="6547750" y="2378576"/>
            <a:ext cx="3866322" cy="820695"/>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Knowledge state of a student towards concepts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120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8464C8-BE0E-8C5D-ED4F-44EAAB345E72}"/>
              </a:ext>
            </a:extLst>
          </p:cNvPr>
          <p:cNvPicPr>
            <a:picLocks noChangeAspect="1"/>
          </p:cNvPicPr>
          <p:nvPr/>
        </p:nvPicPr>
        <p:blipFill>
          <a:blip r:embed="rId3"/>
          <a:stretch>
            <a:fillRect/>
          </a:stretch>
        </p:blipFill>
        <p:spPr>
          <a:xfrm>
            <a:off x="53441" y="470522"/>
            <a:ext cx="7524416" cy="4197040"/>
          </a:xfrm>
          <a:prstGeom prst="rect">
            <a:avLst/>
          </a:prstGeom>
        </p:spPr>
      </p:pic>
      <p:sp>
        <p:nvSpPr>
          <p:cNvPr id="5" name="文本框 4">
            <a:extLst>
              <a:ext uri="{FF2B5EF4-FFF2-40B4-BE49-F238E27FC236}">
                <a16:creationId xmlns:a16="http://schemas.microsoft.com/office/drawing/2014/main" id="{DAD982B1-B0BA-DD2F-2C03-58C21498599E}"/>
              </a:ext>
            </a:extLst>
          </p:cNvPr>
          <p:cNvSpPr txBox="1"/>
          <p:nvPr/>
        </p:nvSpPr>
        <p:spPr>
          <a:xfrm>
            <a:off x="759490" y="4996637"/>
            <a:ext cx="6096000" cy="369332"/>
          </a:xfrm>
          <a:prstGeom prst="rect">
            <a:avLst/>
          </a:prstGeom>
          <a:noFill/>
        </p:spPr>
        <p:txBody>
          <a:bodyPr wrap="square">
            <a:spAutoFit/>
          </a:bodyPr>
          <a:lstStyle/>
          <a:p>
            <a:r>
              <a:rPr lang="en-US" altLang="zh-CN" sz="1800" b="0" i="0" dirty="0">
                <a:solidFill>
                  <a:srgbClr val="404040"/>
                </a:solidFill>
                <a:effectLst/>
                <a:latin typeface="Times New Roman" panose="02020603050405020304" pitchFamily="18" charset="0"/>
                <a:cs typeface="Times New Roman" panose="02020603050405020304" pitchFamily="18" charset="0"/>
              </a:rPr>
              <a:t>Self Attentive Knowledge Tracing (SAKT)</a:t>
            </a:r>
          </a:p>
        </p:txBody>
      </p:sp>
      <p:sp>
        <p:nvSpPr>
          <p:cNvPr id="7" name="文本框 6">
            <a:extLst>
              <a:ext uri="{FF2B5EF4-FFF2-40B4-BE49-F238E27FC236}">
                <a16:creationId xmlns:a16="http://schemas.microsoft.com/office/drawing/2014/main" id="{74ECC358-B777-1C15-D50B-CBB678F34047}"/>
              </a:ext>
            </a:extLst>
          </p:cNvPr>
          <p:cNvSpPr txBox="1"/>
          <p:nvPr/>
        </p:nvSpPr>
        <p:spPr>
          <a:xfrm>
            <a:off x="6470148" y="6432418"/>
            <a:ext cx="609600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4"/>
              </a:rPr>
              <a:t>https://www.youtube.com/watch?v=zxQyTK8quyY</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906F8D8-1228-287E-6AA4-B2A6AEC2ED92}"/>
              </a:ext>
            </a:extLst>
          </p:cNvPr>
          <p:cNvSpPr txBox="1"/>
          <p:nvPr/>
        </p:nvSpPr>
        <p:spPr>
          <a:xfrm>
            <a:off x="8209935" y="1179871"/>
            <a:ext cx="2713703" cy="70788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Attention mechanisms, Transformer</a:t>
            </a:r>
            <a:endParaRPr lang="zh-CN" altLang="en-US" sz="2000" b="1" dirty="0">
              <a:latin typeface="Times New Roman" panose="02020603050405020304" pitchFamily="18" charset="0"/>
              <a:cs typeface="Times New Roman" panose="02020603050405020304" pitchFamily="18" charset="0"/>
            </a:endParaRPr>
          </a:p>
        </p:txBody>
      </p:sp>
      <p:sp>
        <p:nvSpPr>
          <p:cNvPr id="11" name="箭头: 下 10">
            <a:extLst>
              <a:ext uri="{FF2B5EF4-FFF2-40B4-BE49-F238E27FC236}">
                <a16:creationId xmlns:a16="http://schemas.microsoft.com/office/drawing/2014/main" id="{D163FBFD-775D-E638-A4EA-9B0FCAA35BBB}"/>
              </a:ext>
            </a:extLst>
          </p:cNvPr>
          <p:cNvSpPr/>
          <p:nvPr/>
        </p:nvSpPr>
        <p:spPr>
          <a:xfrm>
            <a:off x="9201632" y="2773892"/>
            <a:ext cx="330740" cy="4530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90F12752-256C-B2E6-28E0-2D4802ECAAB8}"/>
              </a:ext>
            </a:extLst>
          </p:cNvPr>
          <p:cNvSpPr/>
          <p:nvPr/>
        </p:nvSpPr>
        <p:spPr>
          <a:xfrm>
            <a:off x="8044565" y="2151612"/>
            <a:ext cx="2713702" cy="45308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ltLang="zh-CN" sz="1800" dirty="0">
              <a:latin typeface="Times New Roman" panose="02020603050405020304" pitchFamily="18" charset="0"/>
              <a:cs typeface="Times New Roman" panose="02020603050405020304" pitchFamily="18" charset="0"/>
            </a:endParaRPr>
          </a:p>
          <a:p>
            <a:pPr algn="ctr"/>
            <a:r>
              <a:rPr lang="en-US" altLang="zh-CN" sz="1800" dirty="0">
                <a:latin typeface="Times New Roman" panose="02020603050405020304" pitchFamily="18" charset="0"/>
                <a:cs typeface="Times New Roman" panose="02020603050405020304" pitchFamily="18" charset="0"/>
              </a:rPr>
              <a:t>New question (query)</a:t>
            </a:r>
            <a:endParaRPr lang="zh-CN" altLang="en-US" sz="1800" dirty="0">
              <a:latin typeface="Times New Roman" panose="02020603050405020304" pitchFamily="18" charset="0"/>
              <a:cs typeface="Times New Roman" panose="02020603050405020304" pitchFamily="18" charset="0"/>
            </a:endParaRPr>
          </a:p>
          <a:p>
            <a:pPr algn="ctr"/>
            <a:endParaRPr lang="zh-CN" altLang="en-US" dirty="0"/>
          </a:p>
        </p:txBody>
      </p:sp>
      <p:sp>
        <p:nvSpPr>
          <p:cNvPr id="15" name="矩形: 圆角 14">
            <a:extLst>
              <a:ext uri="{FF2B5EF4-FFF2-40B4-BE49-F238E27FC236}">
                <a16:creationId xmlns:a16="http://schemas.microsoft.com/office/drawing/2014/main" id="{4AEA80FB-B82B-24F3-71F6-9A0825CA5B19}"/>
              </a:ext>
            </a:extLst>
          </p:cNvPr>
          <p:cNvSpPr/>
          <p:nvPr/>
        </p:nvSpPr>
        <p:spPr>
          <a:xfrm>
            <a:off x="6855490" y="3490833"/>
            <a:ext cx="2327421" cy="1178019"/>
          </a:xfrm>
          <a:prstGeom prst="roundRect">
            <a:avLst/>
          </a:prstGeom>
          <a:solidFill>
            <a:schemeClr val="accent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ltLang="zh-CN" sz="1800" dirty="0">
              <a:latin typeface="Times New Roman" panose="02020603050405020304" pitchFamily="18" charset="0"/>
              <a:cs typeface="Times New Roman" panose="02020603050405020304" pitchFamily="18" charset="0"/>
            </a:endParaRPr>
          </a:p>
          <a:p>
            <a:pPr algn="ctr"/>
            <a:r>
              <a:rPr lang="en-US" altLang="zh-CN" sz="1800" dirty="0">
                <a:latin typeface="Times New Roman" panose="02020603050405020304" pitchFamily="18" charset="0"/>
                <a:cs typeface="Times New Roman" panose="02020603050405020304" pitchFamily="18" charset="0"/>
              </a:rPr>
              <a:t>Similarity between the query</a:t>
            </a:r>
          </a:p>
          <a:p>
            <a:pPr algn="ctr"/>
            <a:r>
              <a:rPr lang="en-US" altLang="zh-CN" sz="1800" dirty="0">
                <a:latin typeface="Times New Roman" panose="02020603050405020304" pitchFamily="18" charset="0"/>
                <a:cs typeface="Times New Roman" panose="02020603050405020304" pitchFamily="18" charset="0"/>
              </a:rPr>
              <a:t>(question embedding)</a:t>
            </a:r>
            <a:endParaRPr lang="zh-CN" altLang="en-US" sz="1800" dirty="0">
              <a:latin typeface="Times New Roman" panose="02020603050405020304" pitchFamily="18" charset="0"/>
              <a:cs typeface="Times New Roman" panose="02020603050405020304" pitchFamily="18" charset="0"/>
            </a:endParaRPr>
          </a:p>
          <a:p>
            <a:pPr algn="ctr"/>
            <a:endParaRPr lang="zh-CN" altLang="en-US" dirty="0"/>
          </a:p>
        </p:txBody>
      </p:sp>
      <p:sp>
        <p:nvSpPr>
          <p:cNvPr id="17" name="矩形: 圆角 16">
            <a:extLst>
              <a:ext uri="{FF2B5EF4-FFF2-40B4-BE49-F238E27FC236}">
                <a16:creationId xmlns:a16="http://schemas.microsoft.com/office/drawing/2014/main" id="{3FA917CE-5784-F5DB-F7BD-C2552D5A4D18}"/>
              </a:ext>
            </a:extLst>
          </p:cNvPr>
          <p:cNvSpPr/>
          <p:nvPr/>
        </p:nvSpPr>
        <p:spPr>
          <a:xfrm>
            <a:off x="9527876" y="3490832"/>
            <a:ext cx="2440720" cy="1178019"/>
          </a:xfrm>
          <a:prstGeom prst="roundRect">
            <a:avLst/>
          </a:prstGeom>
          <a:solidFill>
            <a:schemeClr val="accent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ltLang="zh-CN" sz="1800" dirty="0">
              <a:latin typeface="Times New Roman" panose="02020603050405020304" pitchFamily="18" charset="0"/>
              <a:cs typeface="Times New Roman" panose="02020603050405020304" pitchFamily="18" charset="0"/>
            </a:endParaRPr>
          </a:p>
          <a:p>
            <a:pPr algn="ctr"/>
            <a:r>
              <a:rPr lang="en-US" altLang="zh-CN" sz="1800" dirty="0">
                <a:latin typeface="Times New Roman" panose="02020603050405020304" pitchFamily="18" charset="0"/>
                <a:cs typeface="Times New Roman" panose="02020603050405020304" pitchFamily="18" charset="0"/>
              </a:rPr>
              <a:t>Similarity with the past data</a:t>
            </a:r>
          </a:p>
          <a:p>
            <a:pPr algn="ctr"/>
            <a:r>
              <a:rPr lang="en-US" altLang="zh-CN" sz="1800" dirty="0">
                <a:latin typeface="Times New Roman" panose="02020603050405020304" pitchFamily="18" charset="0"/>
                <a:cs typeface="Times New Roman" panose="02020603050405020304" pitchFamily="18" charset="0"/>
              </a:rPr>
              <a:t>(interaction embedding)</a:t>
            </a:r>
            <a:endParaRPr lang="zh-CN" altLang="en-US" sz="1800" dirty="0">
              <a:latin typeface="Times New Roman" panose="02020603050405020304" pitchFamily="18" charset="0"/>
              <a:cs typeface="Times New Roman" panose="02020603050405020304" pitchFamily="18" charset="0"/>
            </a:endParaRPr>
          </a:p>
          <a:p>
            <a:pPr algn="ctr"/>
            <a:endParaRPr lang="zh-CN" altLang="en-US" dirty="0"/>
          </a:p>
        </p:txBody>
      </p:sp>
      <p:sp>
        <p:nvSpPr>
          <p:cNvPr id="18" name="箭头: 下 17">
            <a:extLst>
              <a:ext uri="{FF2B5EF4-FFF2-40B4-BE49-F238E27FC236}">
                <a16:creationId xmlns:a16="http://schemas.microsoft.com/office/drawing/2014/main" id="{210EFC51-7982-1C97-D971-9B0E339982E2}"/>
              </a:ext>
            </a:extLst>
          </p:cNvPr>
          <p:cNvSpPr/>
          <p:nvPr/>
        </p:nvSpPr>
        <p:spPr>
          <a:xfrm>
            <a:off x="9187408" y="4881749"/>
            <a:ext cx="330740" cy="4530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09C229BA-2B6E-F148-314A-F90D06DAD3A9}"/>
              </a:ext>
            </a:extLst>
          </p:cNvPr>
          <p:cNvSpPr/>
          <p:nvPr/>
        </p:nvSpPr>
        <p:spPr>
          <a:xfrm>
            <a:off x="7624654" y="5590643"/>
            <a:ext cx="3456248" cy="45308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ltLang="zh-CN" sz="1800" dirty="0">
              <a:latin typeface="Times New Roman" panose="02020603050405020304" pitchFamily="18" charset="0"/>
              <a:cs typeface="Times New Roman" panose="02020603050405020304" pitchFamily="18" charset="0"/>
            </a:endParaRPr>
          </a:p>
          <a:p>
            <a:pPr algn="ctr"/>
            <a:r>
              <a:rPr lang="en-US" altLang="zh-CN" sz="1800" dirty="0">
                <a:latin typeface="Times New Roman" panose="02020603050405020304" pitchFamily="18" charset="0"/>
                <a:cs typeface="Times New Roman" panose="02020603050405020304" pitchFamily="18" charset="0"/>
              </a:rPr>
              <a:t>Convex combination of past data</a:t>
            </a:r>
            <a:endParaRPr lang="zh-CN" altLang="en-US" sz="1800" dirty="0">
              <a:latin typeface="Times New Roman" panose="02020603050405020304" pitchFamily="18" charset="0"/>
              <a:cs typeface="Times New Roman" panose="02020603050405020304" pitchFamily="18" charset="0"/>
            </a:endParaRPr>
          </a:p>
          <a:p>
            <a:pPr algn="ctr"/>
            <a:endParaRPr lang="zh-CN" altLang="en-US" dirty="0"/>
          </a:p>
        </p:txBody>
      </p:sp>
    </p:spTree>
    <p:extLst>
      <p:ext uri="{BB962C8B-B14F-4D97-AF65-F5344CB8AC3E}">
        <p14:creationId xmlns:p14="http://schemas.microsoft.com/office/powerpoint/2010/main" val="3256376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66E085-D092-7C53-9C66-B1A113226EAB}"/>
              </a:ext>
            </a:extLst>
          </p:cNvPr>
          <p:cNvSpPr txBox="1"/>
          <p:nvPr/>
        </p:nvSpPr>
        <p:spPr>
          <a:xfrm>
            <a:off x="812800" y="467360"/>
            <a:ext cx="8788400"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The</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size of a dataset (the number of learners per question and per Knowledge concept)</a:t>
            </a:r>
          </a:p>
          <a:p>
            <a:pPr marL="742950" lvl="1"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logistic regression leads on small datasets because DKT severely overfits</a:t>
            </a:r>
          </a:p>
        </p:txBody>
      </p:sp>
      <p:sp>
        <p:nvSpPr>
          <p:cNvPr id="4" name="文本框 3">
            <a:extLst>
              <a:ext uri="{FF2B5EF4-FFF2-40B4-BE49-F238E27FC236}">
                <a16:creationId xmlns:a16="http://schemas.microsoft.com/office/drawing/2014/main" id="{950B14A8-85CA-9431-C2E2-92F426B4A54F}"/>
              </a:ext>
            </a:extLst>
          </p:cNvPr>
          <p:cNvSpPr txBox="1"/>
          <p:nvPr/>
        </p:nvSpPr>
        <p:spPr>
          <a:xfrm>
            <a:off x="812800" y="2505670"/>
            <a:ext cx="9834880" cy="1569660"/>
          </a:xfrm>
          <a:prstGeom prst="rect">
            <a:avLst/>
          </a:prstGeom>
          <a:noFill/>
        </p:spPr>
        <p:txBody>
          <a:bodyPr wrap="square">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The degree to which learners progress sequentially through the material, as opposed to switching between different topics every question</a:t>
            </a:r>
          </a:p>
          <a:p>
            <a:pPr marL="800100" lvl="1"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DKT leads on these sequential datasets because it can better exploit precise temporal information than competing approaches</a:t>
            </a:r>
            <a:endParaRPr lang="en-US" altLang="zh-CN" sz="24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31ABEFF-45E6-1332-99AA-9EC372F9FE22}"/>
              </a:ext>
            </a:extLst>
          </p:cNvPr>
          <p:cNvSpPr txBox="1"/>
          <p:nvPr/>
        </p:nvSpPr>
        <p:spPr>
          <a:xfrm>
            <a:off x="812800" y="4451648"/>
            <a:ext cx="9763760" cy="1938992"/>
          </a:xfrm>
          <a:prstGeom prst="rect">
            <a:avLst/>
          </a:prstGeom>
          <a:noFill/>
        </p:spPr>
        <p:txBody>
          <a:bodyPr wrap="square">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The number of interactions per learner</a:t>
            </a:r>
          </a:p>
          <a:p>
            <a:pPr marL="742950" lvl="1"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DKT lags behind other approaches on datasets with large </a:t>
            </a:r>
            <a:r>
              <a:rPr lang="en-US" altLang="zh-CN" sz="2400" dirty="0" err="1">
                <a:latin typeface="Times New Roman" panose="02020603050405020304" pitchFamily="18" charset="0"/>
                <a:cs typeface="Times New Roman" panose="02020603050405020304" pitchFamily="18" charset="0"/>
              </a:rPr>
              <a:t>num_inter</a:t>
            </a:r>
            <a:r>
              <a:rPr lang="en-US" altLang="zh-CN" sz="2400" dirty="0">
                <a:latin typeface="Times New Roman" panose="02020603050405020304" pitchFamily="18" charset="0"/>
                <a:cs typeface="Times New Roman" panose="02020603050405020304" pitchFamily="18" charset="0"/>
              </a:rPr>
              <a:t> per student as it struggles to keep track of long-term information, whereas approaches operating on a feature vector of historical counts (like logistic regression) sidestep this issue</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6209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8515DBA-EE43-0A53-D30E-168220098473}"/>
              </a:ext>
            </a:extLst>
          </p:cNvPr>
          <p:cNvPicPr>
            <a:picLocks noChangeAspect="1"/>
          </p:cNvPicPr>
          <p:nvPr/>
        </p:nvPicPr>
        <p:blipFill>
          <a:blip r:embed="rId2"/>
          <a:stretch>
            <a:fillRect/>
          </a:stretch>
        </p:blipFill>
        <p:spPr>
          <a:xfrm>
            <a:off x="167821" y="119742"/>
            <a:ext cx="8235950" cy="4680691"/>
          </a:xfrm>
          <a:prstGeom prst="rect">
            <a:avLst/>
          </a:prstGeom>
        </p:spPr>
      </p:pic>
      <p:pic>
        <p:nvPicPr>
          <p:cNvPr id="2" name="图片 1">
            <a:extLst>
              <a:ext uri="{FF2B5EF4-FFF2-40B4-BE49-F238E27FC236}">
                <a16:creationId xmlns:a16="http://schemas.microsoft.com/office/drawing/2014/main" id="{10CA5668-A35D-F98A-6199-FC4D86F8B592}"/>
              </a:ext>
            </a:extLst>
          </p:cNvPr>
          <p:cNvPicPr>
            <a:picLocks noChangeAspect="1"/>
          </p:cNvPicPr>
          <p:nvPr/>
        </p:nvPicPr>
        <p:blipFill>
          <a:blip r:embed="rId3"/>
          <a:stretch>
            <a:fillRect/>
          </a:stretch>
        </p:blipFill>
        <p:spPr>
          <a:xfrm>
            <a:off x="167821" y="4935557"/>
            <a:ext cx="11803122" cy="1657581"/>
          </a:xfrm>
          <a:prstGeom prst="rect">
            <a:avLst/>
          </a:prstGeom>
        </p:spPr>
      </p:pic>
    </p:spTree>
    <p:extLst>
      <p:ext uri="{BB962C8B-B14F-4D97-AF65-F5344CB8AC3E}">
        <p14:creationId xmlns:p14="http://schemas.microsoft.com/office/powerpoint/2010/main" val="620204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37F5C8-9E6F-5F74-486E-A2D3E1C7FA0F}"/>
              </a:ext>
            </a:extLst>
          </p:cNvPr>
          <p:cNvPicPr>
            <a:picLocks noChangeAspect="1"/>
          </p:cNvPicPr>
          <p:nvPr/>
        </p:nvPicPr>
        <p:blipFill>
          <a:blip r:embed="rId3"/>
          <a:stretch>
            <a:fillRect/>
          </a:stretch>
        </p:blipFill>
        <p:spPr>
          <a:xfrm>
            <a:off x="0" y="1191112"/>
            <a:ext cx="10322560" cy="4854088"/>
          </a:xfrm>
          <a:prstGeom prst="rect">
            <a:avLst/>
          </a:prstGeom>
        </p:spPr>
      </p:pic>
      <p:graphicFrame>
        <p:nvGraphicFramePr>
          <p:cNvPr id="4" name="表格 3">
            <a:extLst>
              <a:ext uri="{FF2B5EF4-FFF2-40B4-BE49-F238E27FC236}">
                <a16:creationId xmlns:a16="http://schemas.microsoft.com/office/drawing/2014/main" id="{C87C75B5-2E27-16FF-2BF3-1B03680BFF96}"/>
              </a:ext>
            </a:extLst>
          </p:cNvPr>
          <p:cNvGraphicFramePr>
            <a:graphicFrameLocks noGrp="1"/>
          </p:cNvGraphicFramePr>
          <p:nvPr>
            <p:extLst>
              <p:ext uri="{D42A27DB-BD31-4B8C-83A1-F6EECF244321}">
                <p14:modId xmlns:p14="http://schemas.microsoft.com/office/powerpoint/2010/main" val="2385369245"/>
              </p:ext>
            </p:extLst>
          </p:nvPr>
        </p:nvGraphicFramePr>
        <p:xfrm>
          <a:off x="10322560" y="1306158"/>
          <a:ext cx="1686560" cy="4612469"/>
        </p:xfrm>
        <a:graphic>
          <a:graphicData uri="http://schemas.openxmlformats.org/drawingml/2006/table">
            <a:tbl>
              <a:tblPr firstRow="1" bandRow="1">
                <a:tableStyleId>{5C22544A-7EE6-4342-B048-85BDC9FD1C3A}</a:tableStyleId>
              </a:tblPr>
              <a:tblGrid>
                <a:gridCol w="1686560">
                  <a:extLst>
                    <a:ext uri="{9D8B030D-6E8A-4147-A177-3AD203B41FA5}">
                      <a16:colId xmlns:a16="http://schemas.microsoft.com/office/drawing/2014/main" val="1464810768"/>
                    </a:ext>
                  </a:extLst>
                </a:gridCol>
              </a:tblGrid>
              <a:tr h="914528">
                <a:tc>
                  <a:txBody>
                    <a:bodyPr/>
                    <a:lstStyle/>
                    <a:p>
                      <a:endParaRPr lang="en-US" altLang="zh-CN" dirty="0">
                        <a:solidFill>
                          <a:schemeClr val="bg2"/>
                        </a:solidFill>
                      </a:endParaRPr>
                    </a:p>
                    <a:p>
                      <a:r>
                        <a:rPr lang="en-US" altLang="zh-CN" dirty="0">
                          <a:solidFill>
                            <a:schemeClr val="bg2"/>
                          </a:solidFill>
                        </a:rPr>
                        <a:t>LonCAPA-df1</a:t>
                      </a:r>
                      <a:endParaRPr lang="zh-CN" altLang="en-US" dirty="0">
                        <a:solidFill>
                          <a:schemeClr val="bg2"/>
                        </a:solidFill>
                      </a:endParaRPr>
                    </a:p>
                  </a:txBody>
                  <a:tcPr/>
                </a:tc>
                <a:extLst>
                  <a:ext uri="{0D108BD9-81ED-4DB2-BD59-A6C34878D82A}">
                    <a16:rowId xmlns:a16="http://schemas.microsoft.com/office/drawing/2014/main" val="407276036"/>
                  </a:ext>
                </a:extLst>
              </a:tr>
              <a:tr h="371523">
                <a:tc>
                  <a:txBody>
                    <a:bodyPr/>
                    <a:lstStyle/>
                    <a:p>
                      <a:r>
                        <a:rPr lang="en-US" altLang="zh-CN" sz="1800" b="1" i="0" kern="1200" dirty="0">
                          <a:solidFill>
                            <a:schemeClr val="dk1"/>
                          </a:solidFill>
                          <a:effectLst/>
                          <a:latin typeface="+mn-lt"/>
                          <a:ea typeface="+mn-ea"/>
                          <a:cs typeface="+mn-cs"/>
                        </a:rPr>
                        <a:t>1399954</a:t>
                      </a:r>
                      <a:endParaRPr lang="zh-CN" altLang="en-US" dirty="0"/>
                    </a:p>
                  </a:txBody>
                  <a:tcPr/>
                </a:tc>
                <a:extLst>
                  <a:ext uri="{0D108BD9-81ED-4DB2-BD59-A6C34878D82A}">
                    <a16:rowId xmlns:a16="http://schemas.microsoft.com/office/drawing/2014/main" val="2989796479"/>
                  </a:ext>
                </a:extLst>
              </a:tr>
              <a:tr h="360800">
                <a:tc>
                  <a:txBody>
                    <a:bodyPr/>
                    <a:lstStyle/>
                    <a:p>
                      <a:r>
                        <a:rPr lang="en-US" altLang="zh-CN" b="1" dirty="0"/>
                        <a:t>2080</a:t>
                      </a:r>
                      <a:endParaRPr lang="zh-CN" altLang="en-US" b="1" dirty="0"/>
                    </a:p>
                  </a:txBody>
                  <a:tcPr/>
                </a:tc>
                <a:extLst>
                  <a:ext uri="{0D108BD9-81ED-4DB2-BD59-A6C34878D82A}">
                    <a16:rowId xmlns:a16="http://schemas.microsoft.com/office/drawing/2014/main" val="4270632841"/>
                  </a:ext>
                </a:extLst>
              </a:tr>
              <a:tr h="0">
                <a:tc>
                  <a:txBody>
                    <a:bodyPr/>
                    <a:lstStyle/>
                    <a:p>
                      <a:r>
                        <a:rPr lang="en-US" altLang="zh-CN" b="1" dirty="0"/>
                        <a:t>720</a:t>
                      </a:r>
                      <a:endParaRPr lang="zh-CN" altLang="en-US" b="1" dirty="0"/>
                    </a:p>
                  </a:txBody>
                  <a:tcPr/>
                </a:tc>
                <a:extLst>
                  <a:ext uri="{0D108BD9-81ED-4DB2-BD59-A6C34878D82A}">
                    <a16:rowId xmlns:a16="http://schemas.microsoft.com/office/drawing/2014/main" val="2639095587"/>
                  </a:ext>
                </a:extLst>
              </a:tr>
              <a:tr h="0">
                <a:tc>
                  <a:txBody>
                    <a:bodyPr/>
                    <a:lstStyle/>
                    <a:p>
                      <a:r>
                        <a:rPr lang="en-US" altLang="zh-CN" dirty="0"/>
                        <a:t>--</a:t>
                      </a:r>
                      <a:endParaRPr lang="zh-CN" altLang="en-US" dirty="0"/>
                    </a:p>
                  </a:txBody>
                  <a:tcPr/>
                </a:tc>
                <a:extLst>
                  <a:ext uri="{0D108BD9-81ED-4DB2-BD59-A6C34878D82A}">
                    <a16:rowId xmlns:a16="http://schemas.microsoft.com/office/drawing/2014/main" val="1640139952"/>
                  </a:ext>
                </a:extLst>
              </a:tr>
              <a:tr h="371523">
                <a:tc>
                  <a:txBody>
                    <a:bodyPr/>
                    <a:lstStyle/>
                    <a:p>
                      <a:r>
                        <a:rPr lang="en-US" altLang="zh-CN" dirty="0"/>
                        <a:t>--</a:t>
                      </a:r>
                      <a:endParaRPr lang="zh-CN" altLang="en-US" dirty="0"/>
                    </a:p>
                  </a:txBody>
                  <a:tcPr/>
                </a:tc>
                <a:extLst>
                  <a:ext uri="{0D108BD9-81ED-4DB2-BD59-A6C34878D82A}">
                    <a16:rowId xmlns:a16="http://schemas.microsoft.com/office/drawing/2014/main" val="408114050"/>
                  </a:ext>
                </a:extLst>
              </a:tr>
              <a:tr h="371523">
                <a:tc>
                  <a:txBody>
                    <a:bodyPr/>
                    <a:lstStyle/>
                    <a:p>
                      <a:endParaRPr lang="zh-CN" altLang="en-US"/>
                    </a:p>
                  </a:txBody>
                  <a:tcPr/>
                </a:tc>
                <a:extLst>
                  <a:ext uri="{0D108BD9-81ED-4DB2-BD59-A6C34878D82A}">
                    <a16:rowId xmlns:a16="http://schemas.microsoft.com/office/drawing/2014/main" val="1507810112"/>
                  </a:ext>
                </a:extLst>
              </a:tr>
              <a:tr h="371523">
                <a:tc>
                  <a:txBody>
                    <a:bodyPr/>
                    <a:lstStyle/>
                    <a:p>
                      <a:r>
                        <a:rPr lang="en-US" altLang="zh-CN" dirty="0"/>
                        <a:t>1480.5</a:t>
                      </a:r>
                      <a:endParaRPr lang="zh-CN" altLang="en-US" dirty="0"/>
                    </a:p>
                  </a:txBody>
                  <a:tcPr/>
                </a:tc>
                <a:extLst>
                  <a:ext uri="{0D108BD9-81ED-4DB2-BD59-A6C34878D82A}">
                    <a16:rowId xmlns:a16="http://schemas.microsoft.com/office/drawing/2014/main" val="3463745687"/>
                  </a:ext>
                </a:extLst>
              </a:tr>
              <a:tr h="371523">
                <a:tc>
                  <a:txBody>
                    <a:bodyPr/>
                    <a:lstStyle/>
                    <a:p>
                      <a:r>
                        <a:rPr lang="zh-CN" altLang="en-US" dirty="0">
                          <a:sym typeface="Wingdings" panose="05000000000000000000" pitchFamily="2" charset="2"/>
                        </a:rPr>
                        <a:t></a:t>
                      </a:r>
                      <a:endParaRPr lang="zh-CN" altLang="en-US" dirty="0"/>
                    </a:p>
                  </a:txBody>
                  <a:tcPr/>
                </a:tc>
                <a:extLst>
                  <a:ext uri="{0D108BD9-81ED-4DB2-BD59-A6C34878D82A}">
                    <a16:rowId xmlns:a16="http://schemas.microsoft.com/office/drawing/2014/main" val="805934954"/>
                  </a:ext>
                </a:extLst>
              </a:tr>
              <a:tr h="371523">
                <a:tc>
                  <a:txBody>
                    <a:bodyPr/>
                    <a:lstStyle/>
                    <a:p>
                      <a:endParaRPr lang="zh-CN" altLang="en-US"/>
                    </a:p>
                  </a:txBody>
                  <a:tcPr/>
                </a:tc>
                <a:extLst>
                  <a:ext uri="{0D108BD9-81ED-4DB2-BD59-A6C34878D82A}">
                    <a16:rowId xmlns:a16="http://schemas.microsoft.com/office/drawing/2014/main" val="2347521429"/>
                  </a:ext>
                </a:extLst>
              </a:tr>
              <a:tr h="371523">
                <a:tc>
                  <a:txBody>
                    <a:bodyPr/>
                    <a:lstStyle/>
                    <a:p>
                      <a:r>
                        <a:rPr lang="en-US" altLang="zh-CN" dirty="0"/>
                        <a:t>662.5</a:t>
                      </a:r>
                      <a:endParaRPr lang="zh-CN" altLang="en-US" dirty="0"/>
                    </a:p>
                  </a:txBody>
                  <a:tcPr/>
                </a:tc>
                <a:extLst>
                  <a:ext uri="{0D108BD9-81ED-4DB2-BD59-A6C34878D82A}">
                    <a16:rowId xmlns:a16="http://schemas.microsoft.com/office/drawing/2014/main" val="46453618"/>
                  </a:ext>
                </a:extLst>
              </a:tr>
            </a:tbl>
          </a:graphicData>
        </a:graphic>
      </p:graphicFrame>
      <p:sp>
        <p:nvSpPr>
          <p:cNvPr id="2" name="文本框 1">
            <a:extLst>
              <a:ext uri="{FF2B5EF4-FFF2-40B4-BE49-F238E27FC236}">
                <a16:creationId xmlns:a16="http://schemas.microsoft.com/office/drawing/2014/main" id="{F19C1191-971D-F05B-69E3-C0B89961CE12}"/>
              </a:ext>
            </a:extLst>
          </p:cNvPr>
          <p:cNvSpPr txBox="1"/>
          <p:nvPr/>
        </p:nvSpPr>
        <p:spPr>
          <a:xfrm>
            <a:off x="2540000" y="6045200"/>
            <a:ext cx="4196080"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Correct rate:</a:t>
            </a:r>
          </a:p>
          <a:p>
            <a:r>
              <a:rPr lang="en-US" altLang="zh-CN" sz="2000" dirty="0">
                <a:latin typeface="Times New Roman" panose="02020603050405020304" pitchFamily="18" charset="0"/>
                <a:cs typeface="Times New Roman" panose="02020603050405020304" pitchFamily="18" charset="0"/>
              </a:rPr>
              <a:t>37.1% for df1,   37.7% for course4</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7321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960D73-50BB-E600-5C28-70E8EE225A67}"/>
              </a:ext>
            </a:extLst>
          </p:cNvPr>
          <p:cNvSpPr txBox="1"/>
          <p:nvPr/>
        </p:nvSpPr>
        <p:spPr>
          <a:xfrm>
            <a:off x="586091" y="442768"/>
            <a:ext cx="6094378"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Question embedding </a:t>
            </a:r>
            <a:r>
              <a:rPr lang="zh-CN" altLang="en-US" sz="2400" b="1" dirty="0">
                <a:latin typeface="Times New Roman" panose="02020603050405020304" pitchFamily="18" charset="0"/>
                <a:cs typeface="Times New Roman" panose="02020603050405020304" pitchFamily="18" charset="0"/>
              </a:rPr>
              <a:t>and test performance</a:t>
            </a:r>
          </a:p>
        </p:txBody>
      </p:sp>
      <p:pic>
        <p:nvPicPr>
          <p:cNvPr id="8" name="图片 7">
            <a:extLst>
              <a:ext uri="{FF2B5EF4-FFF2-40B4-BE49-F238E27FC236}">
                <a16:creationId xmlns:a16="http://schemas.microsoft.com/office/drawing/2014/main" id="{DA06B88A-5E4F-1C5A-C784-ED1B51903769}"/>
              </a:ext>
            </a:extLst>
          </p:cNvPr>
          <p:cNvPicPr>
            <a:picLocks noChangeAspect="1"/>
          </p:cNvPicPr>
          <p:nvPr/>
        </p:nvPicPr>
        <p:blipFill>
          <a:blip r:embed="rId3"/>
          <a:stretch>
            <a:fillRect/>
          </a:stretch>
        </p:blipFill>
        <p:spPr>
          <a:xfrm>
            <a:off x="586090" y="1731842"/>
            <a:ext cx="5135084" cy="3289852"/>
          </a:xfrm>
          <a:prstGeom prst="rect">
            <a:avLst/>
          </a:prstGeom>
        </p:spPr>
      </p:pic>
      <p:pic>
        <p:nvPicPr>
          <p:cNvPr id="10" name="图片 9">
            <a:extLst>
              <a:ext uri="{FF2B5EF4-FFF2-40B4-BE49-F238E27FC236}">
                <a16:creationId xmlns:a16="http://schemas.microsoft.com/office/drawing/2014/main" id="{DF5B7C27-24BF-F911-F9E6-2442F975F0BE}"/>
              </a:ext>
            </a:extLst>
          </p:cNvPr>
          <p:cNvPicPr>
            <a:picLocks noChangeAspect="1"/>
          </p:cNvPicPr>
          <p:nvPr/>
        </p:nvPicPr>
        <p:blipFill>
          <a:blip r:embed="rId4"/>
          <a:stretch>
            <a:fillRect/>
          </a:stretch>
        </p:blipFill>
        <p:spPr>
          <a:xfrm>
            <a:off x="6470827" y="1473766"/>
            <a:ext cx="5220429" cy="3543795"/>
          </a:xfrm>
          <a:prstGeom prst="rect">
            <a:avLst/>
          </a:prstGeom>
        </p:spPr>
      </p:pic>
      <p:sp>
        <p:nvSpPr>
          <p:cNvPr id="11" name="文本框 10">
            <a:extLst>
              <a:ext uri="{FF2B5EF4-FFF2-40B4-BE49-F238E27FC236}">
                <a16:creationId xmlns:a16="http://schemas.microsoft.com/office/drawing/2014/main" id="{598E5B2B-59F7-D47B-7151-30542222DFC8}"/>
              </a:ext>
            </a:extLst>
          </p:cNvPr>
          <p:cNvSpPr txBox="1"/>
          <p:nvPr/>
        </p:nvSpPr>
        <p:spPr>
          <a:xfrm>
            <a:off x="1225686" y="5126158"/>
            <a:ext cx="408561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AUC of Lon-Comb, </a:t>
            </a:r>
            <a:r>
              <a:rPr lang="en-US" altLang="zh-CN" b="1" dirty="0">
                <a:latin typeface="Times New Roman" panose="02020603050405020304" pitchFamily="18" charset="0"/>
                <a:cs typeface="Times New Roman" panose="02020603050405020304" pitchFamily="18" charset="0"/>
              </a:rPr>
              <a:t>no embedding</a:t>
            </a:r>
            <a:endParaRPr lang="zh-CN" altLang="en-US"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F9542008-4030-DBE6-E640-4CFECA80847A}"/>
              </a:ext>
            </a:extLst>
          </p:cNvPr>
          <p:cNvSpPr txBox="1"/>
          <p:nvPr/>
        </p:nvSpPr>
        <p:spPr>
          <a:xfrm>
            <a:off x="6880699" y="5148286"/>
            <a:ext cx="408561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AUC of Lon-Comb, </a:t>
            </a:r>
            <a:r>
              <a:rPr lang="en-US" altLang="zh-CN" b="1" dirty="0">
                <a:latin typeface="Times New Roman" panose="02020603050405020304" pitchFamily="18" charset="0"/>
                <a:cs typeface="Times New Roman" panose="02020603050405020304" pitchFamily="18" charset="0"/>
              </a:rPr>
              <a:t>with embedding</a:t>
            </a:r>
            <a:endParaRPr lang="zh-CN" altLang="en-US" b="1" dirty="0">
              <a:latin typeface="Times New Roman" panose="02020603050405020304" pitchFamily="18" charset="0"/>
              <a:cs typeface="Times New Roman" panose="02020603050405020304" pitchFamily="18" charset="0"/>
            </a:endParaRPr>
          </a:p>
        </p:txBody>
      </p:sp>
      <p:sp>
        <p:nvSpPr>
          <p:cNvPr id="15" name="椭圆 14">
            <a:extLst>
              <a:ext uri="{FF2B5EF4-FFF2-40B4-BE49-F238E27FC236}">
                <a16:creationId xmlns:a16="http://schemas.microsoft.com/office/drawing/2014/main" id="{B119E9A9-DF05-B504-1E7D-07F8992C26F6}"/>
              </a:ext>
            </a:extLst>
          </p:cNvPr>
          <p:cNvSpPr/>
          <p:nvPr/>
        </p:nvSpPr>
        <p:spPr>
          <a:xfrm>
            <a:off x="586090" y="2042160"/>
            <a:ext cx="541670" cy="3251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3E4DE2F3-8D33-138E-4D63-147E6811CAA7}"/>
              </a:ext>
            </a:extLst>
          </p:cNvPr>
          <p:cNvSpPr/>
          <p:nvPr/>
        </p:nvSpPr>
        <p:spPr>
          <a:xfrm>
            <a:off x="6609864" y="2204720"/>
            <a:ext cx="441176" cy="3149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6346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B7963B7-8F51-4D9A-E265-18A2F6C88E04}"/>
              </a:ext>
            </a:extLst>
          </p:cNvPr>
          <p:cNvPicPr>
            <a:picLocks noChangeAspect="1"/>
          </p:cNvPicPr>
          <p:nvPr/>
        </p:nvPicPr>
        <p:blipFill>
          <a:blip r:embed="rId2"/>
          <a:stretch>
            <a:fillRect/>
          </a:stretch>
        </p:blipFill>
        <p:spPr>
          <a:xfrm>
            <a:off x="241195" y="198826"/>
            <a:ext cx="8029046" cy="2673946"/>
          </a:xfrm>
          <a:prstGeom prst="rect">
            <a:avLst/>
          </a:prstGeom>
        </p:spPr>
      </p:pic>
      <p:pic>
        <p:nvPicPr>
          <p:cNvPr id="5" name="图片 4">
            <a:extLst>
              <a:ext uri="{FF2B5EF4-FFF2-40B4-BE49-F238E27FC236}">
                <a16:creationId xmlns:a16="http://schemas.microsoft.com/office/drawing/2014/main" id="{6A85E5AF-7534-3233-BE2F-5517D9CFCE2B}"/>
              </a:ext>
            </a:extLst>
          </p:cNvPr>
          <p:cNvPicPr>
            <a:picLocks noChangeAspect="1"/>
          </p:cNvPicPr>
          <p:nvPr/>
        </p:nvPicPr>
        <p:blipFill>
          <a:blip r:embed="rId3"/>
          <a:stretch>
            <a:fillRect/>
          </a:stretch>
        </p:blipFill>
        <p:spPr>
          <a:xfrm>
            <a:off x="241195" y="2730048"/>
            <a:ext cx="7971923" cy="2673946"/>
          </a:xfrm>
          <a:prstGeom prst="rect">
            <a:avLst/>
          </a:prstGeom>
        </p:spPr>
      </p:pic>
      <p:pic>
        <p:nvPicPr>
          <p:cNvPr id="7" name="图片 6">
            <a:extLst>
              <a:ext uri="{FF2B5EF4-FFF2-40B4-BE49-F238E27FC236}">
                <a16:creationId xmlns:a16="http://schemas.microsoft.com/office/drawing/2014/main" id="{001FD51D-453A-DF41-EBAE-DF08FA3D339F}"/>
              </a:ext>
            </a:extLst>
          </p:cNvPr>
          <p:cNvPicPr>
            <a:picLocks noChangeAspect="1"/>
          </p:cNvPicPr>
          <p:nvPr/>
        </p:nvPicPr>
        <p:blipFill>
          <a:blip r:embed="rId4"/>
          <a:stretch>
            <a:fillRect/>
          </a:stretch>
        </p:blipFill>
        <p:spPr>
          <a:xfrm>
            <a:off x="241195" y="5242965"/>
            <a:ext cx="7499459" cy="2465387"/>
          </a:xfrm>
          <a:prstGeom prst="rect">
            <a:avLst/>
          </a:prstGeom>
        </p:spPr>
      </p:pic>
      <p:sp>
        <p:nvSpPr>
          <p:cNvPr id="8" name="文本框 7">
            <a:extLst>
              <a:ext uri="{FF2B5EF4-FFF2-40B4-BE49-F238E27FC236}">
                <a16:creationId xmlns:a16="http://schemas.microsoft.com/office/drawing/2014/main" id="{A40B766C-44DC-FC00-6BC1-C5783800D02C}"/>
              </a:ext>
            </a:extLst>
          </p:cNvPr>
          <p:cNvSpPr txBox="1"/>
          <p:nvPr/>
        </p:nvSpPr>
        <p:spPr>
          <a:xfrm>
            <a:off x="8676640" y="6475658"/>
            <a:ext cx="205232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Logistic regression</a:t>
            </a:r>
            <a:endParaRPr lang="zh-CN" altLang="en-US"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8506CA9-30B1-E4D9-C9B6-CA1179068489}"/>
              </a:ext>
            </a:extLst>
          </p:cNvPr>
          <p:cNvSpPr txBox="1"/>
          <p:nvPr/>
        </p:nvSpPr>
        <p:spPr>
          <a:xfrm>
            <a:off x="9142733" y="3902163"/>
            <a:ext cx="2519680"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DKT</a:t>
            </a:r>
            <a:endParaRPr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B27BF885-6682-CE5F-D09E-8B8E543D1066}"/>
              </a:ext>
            </a:extLst>
          </p:cNvPr>
          <p:cNvSpPr txBox="1"/>
          <p:nvPr/>
        </p:nvSpPr>
        <p:spPr>
          <a:xfrm>
            <a:off x="8676640" y="1535799"/>
            <a:ext cx="2651759"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DKT with one-step input</a:t>
            </a:r>
            <a:endParaRPr lang="zh-CN" altLang="en-US"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2CA21044-16B7-1C76-8824-2D66036A15F4}"/>
              </a:ext>
            </a:extLst>
          </p:cNvPr>
          <p:cNvSpPr txBox="1"/>
          <p:nvPr/>
        </p:nvSpPr>
        <p:spPr>
          <a:xfrm>
            <a:off x="8676640" y="274320"/>
            <a:ext cx="3119120" cy="830997"/>
          </a:xfrm>
          <a:prstGeom prst="rect">
            <a:avLst/>
          </a:prstGeom>
          <a:noFill/>
        </p:spPr>
        <p:txBody>
          <a:bodyPr wrap="square" rtlCol="0">
            <a:spAutoFit/>
          </a:bodyPr>
          <a:lstStyle/>
          <a:p>
            <a:r>
              <a:rPr lang="en-US" altLang="zh-CN" sz="2400" b="1" dirty="0">
                <a:solidFill>
                  <a:schemeClr val="accent1"/>
                </a:solidFill>
                <a:latin typeface="Times New Roman" panose="02020603050405020304" pitchFamily="18" charset="0"/>
                <a:cs typeface="Times New Roman" panose="02020603050405020304" pitchFamily="18" charset="0"/>
              </a:rPr>
              <a:t>Assistant 2015 </a:t>
            </a:r>
          </a:p>
          <a:p>
            <a:r>
              <a:rPr lang="en-US" altLang="zh-CN" sz="2400" b="1" dirty="0">
                <a:solidFill>
                  <a:schemeClr val="accent1"/>
                </a:solidFill>
                <a:latin typeface="Times New Roman" panose="02020603050405020304" pitchFamily="18" charset="0"/>
                <a:cs typeface="Times New Roman" panose="02020603050405020304" pitchFamily="18" charset="0"/>
              </a:rPr>
              <a:t>(large dataset)</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2992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40B766C-44DC-FC00-6BC1-C5783800D02C}"/>
              </a:ext>
            </a:extLst>
          </p:cNvPr>
          <p:cNvSpPr txBox="1"/>
          <p:nvPr/>
        </p:nvSpPr>
        <p:spPr>
          <a:xfrm>
            <a:off x="8676640" y="6475658"/>
            <a:ext cx="205232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Logistic regression</a:t>
            </a:r>
            <a:endParaRPr lang="zh-CN" altLang="en-US"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8506CA9-30B1-E4D9-C9B6-CA1179068489}"/>
              </a:ext>
            </a:extLst>
          </p:cNvPr>
          <p:cNvSpPr txBox="1"/>
          <p:nvPr/>
        </p:nvSpPr>
        <p:spPr>
          <a:xfrm>
            <a:off x="9142733" y="3902163"/>
            <a:ext cx="2519680"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DKT</a:t>
            </a:r>
            <a:endParaRPr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B27BF885-6682-CE5F-D09E-8B8E543D1066}"/>
              </a:ext>
            </a:extLst>
          </p:cNvPr>
          <p:cNvSpPr txBox="1"/>
          <p:nvPr/>
        </p:nvSpPr>
        <p:spPr>
          <a:xfrm>
            <a:off x="8676640" y="1177717"/>
            <a:ext cx="2651759"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DKT with one-step input</a:t>
            </a:r>
            <a:endParaRPr lang="zh-CN" altLang="en-US"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67F64FF-A235-F672-D93C-CDF2579E4C36}"/>
              </a:ext>
            </a:extLst>
          </p:cNvPr>
          <p:cNvPicPr>
            <a:picLocks noChangeAspect="1"/>
          </p:cNvPicPr>
          <p:nvPr/>
        </p:nvPicPr>
        <p:blipFill>
          <a:blip r:embed="rId2"/>
          <a:stretch>
            <a:fillRect/>
          </a:stretch>
        </p:blipFill>
        <p:spPr>
          <a:xfrm>
            <a:off x="313493" y="2655910"/>
            <a:ext cx="7671000" cy="2587055"/>
          </a:xfrm>
          <a:prstGeom prst="rect">
            <a:avLst/>
          </a:prstGeom>
        </p:spPr>
      </p:pic>
      <p:sp>
        <p:nvSpPr>
          <p:cNvPr id="9" name="文本框 8">
            <a:extLst>
              <a:ext uri="{FF2B5EF4-FFF2-40B4-BE49-F238E27FC236}">
                <a16:creationId xmlns:a16="http://schemas.microsoft.com/office/drawing/2014/main" id="{FE35187A-587B-D90C-FF7D-E47D0D4B1CBA}"/>
              </a:ext>
            </a:extLst>
          </p:cNvPr>
          <p:cNvSpPr txBox="1"/>
          <p:nvPr/>
        </p:nvSpPr>
        <p:spPr>
          <a:xfrm>
            <a:off x="8625840" y="260509"/>
            <a:ext cx="2153920" cy="830997"/>
          </a:xfrm>
          <a:prstGeom prst="rect">
            <a:avLst/>
          </a:prstGeom>
          <a:noFill/>
        </p:spPr>
        <p:txBody>
          <a:bodyPr wrap="square">
            <a:spAutoFit/>
          </a:bodyPr>
          <a:lstStyle/>
          <a:p>
            <a:r>
              <a:rPr lang="en-US" altLang="zh-CN" sz="2400" b="1" dirty="0">
                <a:solidFill>
                  <a:schemeClr val="accent1"/>
                </a:solidFill>
                <a:latin typeface="Times New Roman" panose="02020603050405020304" pitchFamily="18" charset="0"/>
                <a:cs typeface="Times New Roman" panose="02020603050405020304" pitchFamily="18" charset="0"/>
              </a:rPr>
              <a:t>Assistant 2017 (large dataset)</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B1934F20-2126-65A8-B136-360C5CB26680}"/>
              </a:ext>
            </a:extLst>
          </p:cNvPr>
          <p:cNvPicPr>
            <a:picLocks noChangeAspect="1"/>
          </p:cNvPicPr>
          <p:nvPr/>
        </p:nvPicPr>
        <p:blipFill>
          <a:blip r:embed="rId3"/>
          <a:stretch>
            <a:fillRect/>
          </a:stretch>
        </p:blipFill>
        <p:spPr>
          <a:xfrm>
            <a:off x="165311" y="135686"/>
            <a:ext cx="7373409" cy="2453394"/>
          </a:xfrm>
          <a:prstGeom prst="rect">
            <a:avLst/>
          </a:prstGeom>
        </p:spPr>
      </p:pic>
    </p:spTree>
    <p:extLst>
      <p:ext uri="{BB962C8B-B14F-4D97-AF65-F5344CB8AC3E}">
        <p14:creationId xmlns:p14="http://schemas.microsoft.com/office/powerpoint/2010/main" val="354035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F900B65-B769-AF22-B138-1AC1C298106C}"/>
              </a:ext>
            </a:extLst>
          </p:cNvPr>
          <p:cNvPicPr>
            <a:picLocks noChangeAspect="1"/>
          </p:cNvPicPr>
          <p:nvPr/>
        </p:nvPicPr>
        <p:blipFill>
          <a:blip r:embed="rId3"/>
          <a:stretch>
            <a:fillRect/>
          </a:stretch>
        </p:blipFill>
        <p:spPr>
          <a:xfrm>
            <a:off x="281803" y="-131295"/>
            <a:ext cx="8468907" cy="3753374"/>
          </a:xfrm>
          <a:prstGeom prst="rect">
            <a:avLst/>
          </a:prstGeom>
        </p:spPr>
      </p:pic>
      <p:pic>
        <p:nvPicPr>
          <p:cNvPr id="7" name="图片 6">
            <a:extLst>
              <a:ext uri="{FF2B5EF4-FFF2-40B4-BE49-F238E27FC236}">
                <a16:creationId xmlns:a16="http://schemas.microsoft.com/office/drawing/2014/main" id="{733767D1-D133-B43C-B887-93783D6AEFF7}"/>
              </a:ext>
            </a:extLst>
          </p:cNvPr>
          <p:cNvPicPr>
            <a:picLocks noChangeAspect="1"/>
          </p:cNvPicPr>
          <p:nvPr/>
        </p:nvPicPr>
        <p:blipFill>
          <a:blip r:embed="rId4"/>
          <a:stretch>
            <a:fillRect/>
          </a:stretch>
        </p:blipFill>
        <p:spPr>
          <a:xfrm>
            <a:off x="5975590" y="3429000"/>
            <a:ext cx="6137752" cy="3200847"/>
          </a:xfrm>
          <a:prstGeom prst="rect">
            <a:avLst/>
          </a:prstGeom>
        </p:spPr>
      </p:pic>
      <p:pic>
        <p:nvPicPr>
          <p:cNvPr id="9" name="图片 8">
            <a:extLst>
              <a:ext uri="{FF2B5EF4-FFF2-40B4-BE49-F238E27FC236}">
                <a16:creationId xmlns:a16="http://schemas.microsoft.com/office/drawing/2014/main" id="{476D50FA-4EC0-1FA4-F5AC-2AFC9D3A4335}"/>
              </a:ext>
            </a:extLst>
          </p:cNvPr>
          <p:cNvPicPr>
            <a:picLocks noChangeAspect="1"/>
          </p:cNvPicPr>
          <p:nvPr/>
        </p:nvPicPr>
        <p:blipFill>
          <a:blip r:embed="rId5"/>
          <a:stretch>
            <a:fillRect/>
          </a:stretch>
        </p:blipFill>
        <p:spPr>
          <a:xfrm>
            <a:off x="0" y="3073079"/>
            <a:ext cx="6055705" cy="3622689"/>
          </a:xfrm>
          <a:prstGeom prst="rect">
            <a:avLst/>
          </a:prstGeom>
        </p:spPr>
      </p:pic>
    </p:spTree>
    <p:extLst>
      <p:ext uri="{BB962C8B-B14F-4D97-AF65-F5344CB8AC3E}">
        <p14:creationId xmlns:p14="http://schemas.microsoft.com/office/powerpoint/2010/main" val="201102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40B766C-44DC-FC00-6BC1-C5783800D02C}"/>
              </a:ext>
            </a:extLst>
          </p:cNvPr>
          <p:cNvSpPr txBox="1"/>
          <p:nvPr/>
        </p:nvSpPr>
        <p:spPr>
          <a:xfrm>
            <a:off x="8676640" y="6475658"/>
            <a:ext cx="205232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Logistic regression</a:t>
            </a:r>
            <a:endParaRPr lang="zh-CN" altLang="en-US"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8506CA9-30B1-E4D9-C9B6-CA1179068489}"/>
              </a:ext>
            </a:extLst>
          </p:cNvPr>
          <p:cNvSpPr txBox="1"/>
          <p:nvPr/>
        </p:nvSpPr>
        <p:spPr>
          <a:xfrm>
            <a:off x="9142733" y="3902163"/>
            <a:ext cx="2519680"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DKT</a:t>
            </a:r>
            <a:endParaRPr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B27BF885-6682-CE5F-D09E-8B8E543D1066}"/>
              </a:ext>
            </a:extLst>
          </p:cNvPr>
          <p:cNvSpPr txBox="1"/>
          <p:nvPr/>
        </p:nvSpPr>
        <p:spPr>
          <a:xfrm>
            <a:off x="8676640" y="1195170"/>
            <a:ext cx="2651759"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RNN with one-step input</a:t>
            </a:r>
            <a:endParaRPr lang="zh-CN" altLang="en-US"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80D2851-2845-1B62-6863-7339E7AB7213}"/>
              </a:ext>
            </a:extLst>
          </p:cNvPr>
          <p:cNvPicPr>
            <a:picLocks noChangeAspect="1"/>
          </p:cNvPicPr>
          <p:nvPr/>
        </p:nvPicPr>
        <p:blipFill>
          <a:blip r:embed="rId2"/>
          <a:stretch>
            <a:fillRect/>
          </a:stretch>
        </p:blipFill>
        <p:spPr>
          <a:xfrm>
            <a:off x="241194" y="-103059"/>
            <a:ext cx="7838234" cy="2596459"/>
          </a:xfrm>
          <a:prstGeom prst="rect">
            <a:avLst/>
          </a:prstGeom>
        </p:spPr>
      </p:pic>
      <p:sp>
        <p:nvSpPr>
          <p:cNvPr id="9" name="文本框 8">
            <a:extLst>
              <a:ext uri="{FF2B5EF4-FFF2-40B4-BE49-F238E27FC236}">
                <a16:creationId xmlns:a16="http://schemas.microsoft.com/office/drawing/2014/main" id="{9B6CD80F-98EB-BDE6-BB1C-AEAC960F8D66}"/>
              </a:ext>
            </a:extLst>
          </p:cNvPr>
          <p:cNvSpPr txBox="1"/>
          <p:nvPr/>
        </p:nvSpPr>
        <p:spPr>
          <a:xfrm>
            <a:off x="8849361" y="87175"/>
            <a:ext cx="2651758" cy="923330"/>
          </a:xfrm>
          <a:prstGeom prst="rect">
            <a:avLst/>
          </a:prstGeom>
          <a:noFill/>
        </p:spPr>
        <p:txBody>
          <a:bodyPr wrap="square">
            <a:spAutoFit/>
          </a:bodyPr>
          <a:lstStyle/>
          <a:p>
            <a:r>
              <a:rPr lang="en-US" altLang="zh-CN" sz="1800" b="1" dirty="0" err="1">
                <a:solidFill>
                  <a:schemeClr val="accent1"/>
                </a:solidFill>
                <a:latin typeface="Times New Roman" panose="02020603050405020304" pitchFamily="18" charset="0"/>
                <a:cs typeface="Times New Roman" panose="02020603050405020304" pitchFamily="18" charset="0"/>
              </a:rPr>
              <a:t>KddCup</a:t>
            </a:r>
            <a:r>
              <a:rPr lang="en-US" altLang="zh-CN" sz="1800" b="1" dirty="0">
                <a:solidFill>
                  <a:schemeClr val="accent1"/>
                </a:solidFill>
                <a:latin typeface="Times New Roman" panose="02020603050405020304" pitchFamily="18" charset="0"/>
                <a:cs typeface="Times New Roman" panose="02020603050405020304" pitchFamily="18" charset="0"/>
              </a:rPr>
              <a:t> (small dataset, large number of interactions per learner)</a:t>
            </a:r>
            <a:endParaRPr lang="zh-CN" altLang="en-US" sz="1800" b="1" dirty="0">
              <a:solidFill>
                <a:schemeClr val="accent1"/>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19F77467-698B-F7B6-070A-52A9AE1803AD}"/>
              </a:ext>
            </a:extLst>
          </p:cNvPr>
          <p:cNvPicPr>
            <a:picLocks noChangeAspect="1"/>
          </p:cNvPicPr>
          <p:nvPr/>
        </p:nvPicPr>
        <p:blipFill>
          <a:blip r:embed="rId3"/>
          <a:stretch>
            <a:fillRect/>
          </a:stretch>
        </p:blipFill>
        <p:spPr>
          <a:xfrm>
            <a:off x="149447" y="5074358"/>
            <a:ext cx="7929981" cy="2631377"/>
          </a:xfrm>
          <a:prstGeom prst="rect">
            <a:avLst/>
          </a:prstGeom>
        </p:spPr>
      </p:pic>
      <p:pic>
        <p:nvPicPr>
          <p:cNvPr id="15" name="图片 14">
            <a:extLst>
              <a:ext uri="{FF2B5EF4-FFF2-40B4-BE49-F238E27FC236}">
                <a16:creationId xmlns:a16="http://schemas.microsoft.com/office/drawing/2014/main" id="{A0638DBC-98AA-0263-4189-98186BCBB000}"/>
              </a:ext>
            </a:extLst>
          </p:cNvPr>
          <p:cNvPicPr>
            <a:picLocks noChangeAspect="1"/>
          </p:cNvPicPr>
          <p:nvPr/>
        </p:nvPicPr>
        <p:blipFill>
          <a:blip r:embed="rId4"/>
          <a:stretch>
            <a:fillRect/>
          </a:stretch>
        </p:blipFill>
        <p:spPr>
          <a:xfrm>
            <a:off x="1286894" y="2493400"/>
            <a:ext cx="4677026" cy="2798010"/>
          </a:xfrm>
          <a:prstGeom prst="rect">
            <a:avLst/>
          </a:prstGeom>
        </p:spPr>
      </p:pic>
    </p:spTree>
    <p:extLst>
      <p:ext uri="{BB962C8B-B14F-4D97-AF65-F5344CB8AC3E}">
        <p14:creationId xmlns:p14="http://schemas.microsoft.com/office/powerpoint/2010/main" val="3660543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CD9CBE-C1C8-A8C8-4B82-6AD49E334EAC}"/>
              </a:ext>
            </a:extLst>
          </p:cNvPr>
          <p:cNvPicPr>
            <a:picLocks noChangeAspect="1"/>
          </p:cNvPicPr>
          <p:nvPr/>
        </p:nvPicPr>
        <p:blipFill>
          <a:blip r:embed="rId2"/>
          <a:stretch>
            <a:fillRect/>
          </a:stretch>
        </p:blipFill>
        <p:spPr>
          <a:xfrm>
            <a:off x="0" y="601834"/>
            <a:ext cx="12192000" cy="4799566"/>
          </a:xfrm>
          <a:prstGeom prst="rect">
            <a:avLst/>
          </a:prstGeom>
        </p:spPr>
      </p:pic>
    </p:spTree>
    <p:extLst>
      <p:ext uri="{BB962C8B-B14F-4D97-AF65-F5344CB8AC3E}">
        <p14:creationId xmlns:p14="http://schemas.microsoft.com/office/powerpoint/2010/main" val="371293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CC84810-7E82-BDB2-7614-E3C94D2D559F}"/>
              </a:ext>
            </a:extLst>
          </p:cNvPr>
          <p:cNvSpPr txBox="1"/>
          <p:nvPr/>
        </p:nvSpPr>
        <p:spPr>
          <a:xfrm>
            <a:off x="5561709" y="911569"/>
            <a:ext cx="2787633"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Three types of mode</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C418511-635A-6F1C-1FEB-9352EC211B87}"/>
              </a:ext>
            </a:extLst>
          </p:cNvPr>
          <p:cNvSpPr txBox="1"/>
          <p:nvPr/>
        </p:nvSpPr>
        <p:spPr>
          <a:xfrm>
            <a:off x="697948" y="1658697"/>
            <a:ext cx="9983304" cy="646331"/>
          </a:xfrm>
          <a:prstGeom prst="rect">
            <a:avLst/>
          </a:prstGeom>
          <a:noFill/>
        </p:spPr>
        <p:txBody>
          <a:bodyPr wrap="square" rtlCol="0">
            <a:spAutoFit/>
          </a:bodyPr>
          <a:lstStyle/>
          <a:p>
            <a:r>
              <a:rPr lang="en-US" altLang="zh-CN" b="1" dirty="0">
                <a:solidFill>
                  <a:schemeClr val="accent1"/>
                </a:solidFill>
                <a:latin typeface="Times New Roman" panose="02020603050405020304" pitchFamily="18" charset="0"/>
                <a:cs typeface="Times New Roman" panose="02020603050405020304" pitchFamily="18" charset="0"/>
              </a:rPr>
              <a:t>Questions / Item (Q): For each course, the unique pair of ‘</a:t>
            </a:r>
            <a:r>
              <a:rPr lang="en-US" altLang="zh-CN" b="1" dirty="0" err="1">
                <a:solidFill>
                  <a:schemeClr val="accent1"/>
                </a:solidFill>
                <a:latin typeface="Times New Roman" panose="02020603050405020304" pitchFamily="18" charset="0"/>
                <a:cs typeface="Times New Roman" panose="02020603050405020304" pitchFamily="18" charset="0"/>
              </a:rPr>
              <a:t>resourceID</a:t>
            </a:r>
            <a:r>
              <a:rPr lang="en-US" altLang="zh-CN" b="1" dirty="0">
                <a:solidFill>
                  <a:schemeClr val="accent1"/>
                </a:solidFill>
                <a:latin typeface="Times New Roman" panose="02020603050405020304" pitchFamily="18" charset="0"/>
                <a:cs typeface="Times New Roman" panose="02020603050405020304" pitchFamily="18" charset="0"/>
              </a:rPr>
              <a:t>’ and ‘</a:t>
            </a:r>
            <a:r>
              <a:rPr lang="en-US" altLang="zh-CN" b="1" dirty="0" err="1">
                <a:solidFill>
                  <a:schemeClr val="accent1"/>
                </a:solidFill>
                <a:latin typeface="Times New Roman" panose="02020603050405020304" pitchFamily="18" charset="0"/>
                <a:cs typeface="Times New Roman" panose="02020603050405020304" pitchFamily="18" charset="0"/>
              </a:rPr>
              <a:t>partID</a:t>
            </a:r>
            <a:r>
              <a:rPr lang="en-US" altLang="zh-CN" b="1" dirty="0">
                <a:solidFill>
                  <a:schemeClr val="accent1"/>
                </a:solidFill>
                <a:latin typeface="Times New Roman" panose="02020603050405020304" pitchFamily="18" charset="0"/>
                <a:cs typeface="Times New Roman" panose="02020603050405020304" pitchFamily="18" charset="0"/>
              </a:rPr>
              <a:t>’ indicates the number of different questions</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25024F5-29A2-DB68-5369-3D1B330A13BF}"/>
              </a:ext>
            </a:extLst>
          </p:cNvPr>
          <p:cNvSpPr txBox="1"/>
          <p:nvPr/>
        </p:nvSpPr>
        <p:spPr>
          <a:xfrm>
            <a:off x="697948" y="2305028"/>
            <a:ext cx="6096000" cy="369332"/>
          </a:xfrm>
          <a:prstGeom prst="rect">
            <a:avLst/>
          </a:prstGeom>
          <a:noFill/>
        </p:spPr>
        <p:txBody>
          <a:bodyPr wrap="square">
            <a:spAutoFit/>
          </a:bodyPr>
          <a:lstStyle/>
          <a:p>
            <a:r>
              <a:rPr lang="en-US" altLang="zh-CN" b="1" dirty="0">
                <a:solidFill>
                  <a:schemeClr val="accent1"/>
                </a:solidFill>
                <a:latin typeface="Times New Roman" panose="02020603050405020304" pitchFamily="18" charset="0"/>
                <a:cs typeface="Times New Roman" panose="02020603050405020304" pitchFamily="18" charset="0"/>
              </a:rPr>
              <a:t>Latent Knowledge Concept (KCs)</a:t>
            </a:r>
            <a:r>
              <a:rPr lang="zh-CN" altLang="en-US" b="1" dirty="0">
                <a:solidFill>
                  <a:schemeClr val="accent1"/>
                </a:solidFill>
                <a:latin typeface="Times New Roman" panose="02020603050405020304" pitchFamily="18" charset="0"/>
                <a:cs typeface="Times New Roman" panose="02020603050405020304" pitchFamily="18" charset="0"/>
              </a:rPr>
              <a:t>：</a:t>
            </a:r>
            <a:r>
              <a:rPr lang="en-US" altLang="zh-CN" b="1" dirty="0">
                <a:solidFill>
                  <a:schemeClr val="accent1"/>
                </a:solidFill>
                <a:latin typeface="Times New Roman" panose="02020603050405020304" pitchFamily="18" charset="0"/>
                <a:cs typeface="Times New Roman" panose="02020603050405020304" pitchFamily="18" charset="0"/>
              </a:rPr>
              <a:t>N/A</a:t>
            </a:r>
            <a:endParaRPr lang="zh-CN" altLang="en-US" dirty="0"/>
          </a:p>
        </p:txBody>
      </p:sp>
      <p:pic>
        <p:nvPicPr>
          <p:cNvPr id="3" name="图片 2">
            <a:extLst>
              <a:ext uri="{FF2B5EF4-FFF2-40B4-BE49-F238E27FC236}">
                <a16:creationId xmlns:a16="http://schemas.microsoft.com/office/drawing/2014/main" id="{E5E583C8-3119-FBAC-8075-29780D10ADFA}"/>
              </a:ext>
            </a:extLst>
          </p:cNvPr>
          <p:cNvPicPr>
            <a:picLocks noChangeAspect="1"/>
          </p:cNvPicPr>
          <p:nvPr/>
        </p:nvPicPr>
        <p:blipFill>
          <a:blip r:embed="rId3"/>
          <a:stretch>
            <a:fillRect/>
          </a:stretch>
        </p:blipFill>
        <p:spPr>
          <a:xfrm>
            <a:off x="697948" y="2742626"/>
            <a:ext cx="9621593" cy="4115374"/>
          </a:xfrm>
          <a:prstGeom prst="rect">
            <a:avLst/>
          </a:prstGeom>
        </p:spPr>
      </p:pic>
      <p:sp>
        <p:nvSpPr>
          <p:cNvPr id="4" name="文本框 3">
            <a:extLst>
              <a:ext uri="{FF2B5EF4-FFF2-40B4-BE49-F238E27FC236}">
                <a16:creationId xmlns:a16="http://schemas.microsoft.com/office/drawing/2014/main" id="{4801B214-2EED-318D-6494-D96371D1292F}"/>
              </a:ext>
            </a:extLst>
          </p:cNvPr>
          <p:cNvSpPr txBox="1"/>
          <p:nvPr/>
        </p:nvSpPr>
        <p:spPr>
          <a:xfrm>
            <a:off x="697948" y="287201"/>
            <a:ext cx="609600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LONCAPA dataset</a:t>
            </a:r>
            <a:endParaRPr lang="zh-CN" altLang="en-US" sz="2400" b="1" dirty="0">
              <a:latin typeface="Times New Roman" panose="02020603050405020304" pitchFamily="18" charset="0"/>
              <a:cs typeface="Times New Roman" panose="02020603050405020304" pitchFamily="18" charset="0"/>
            </a:endParaRPr>
          </a:p>
        </p:txBody>
      </p:sp>
      <p:sp>
        <p:nvSpPr>
          <p:cNvPr id="9" name="左大括号 8">
            <a:extLst>
              <a:ext uri="{FF2B5EF4-FFF2-40B4-BE49-F238E27FC236}">
                <a16:creationId xmlns:a16="http://schemas.microsoft.com/office/drawing/2014/main" id="{27B92439-6F52-609B-4D91-041827088A4F}"/>
              </a:ext>
            </a:extLst>
          </p:cNvPr>
          <p:cNvSpPr/>
          <p:nvPr/>
        </p:nvSpPr>
        <p:spPr>
          <a:xfrm>
            <a:off x="8024398" y="687650"/>
            <a:ext cx="686983" cy="86956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598B1165-8743-9931-189D-6FE5EB207571}"/>
              </a:ext>
            </a:extLst>
          </p:cNvPr>
          <p:cNvSpPr/>
          <p:nvPr/>
        </p:nvSpPr>
        <p:spPr>
          <a:xfrm>
            <a:off x="8908167" y="586163"/>
            <a:ext cx="1598290"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Homework</a:t>
            </a:r>
            <a:endParaRPr lang="zh-CN" altLang="en-US" dirty="0"/>
          </a:p>
        </p:txBody>
      </p:sp>
      <p:sp>
        <p:nvSpPr>
          <p:cNvPr id="15" name="矩形: 圆角 14">
            <a:extLst>
              <a:ext uri="{FF2B5EF4-FFF2-40B4-BE49-F238E27FC236}">
                <a16:creationId xmlns:a16="http://schemas.microsoft.com/office/drawing/2014/main" id="{D1D4569B-E4A5-FBFD-1065-85131B209DA5}"/>
              </a:ext>
            </a:extLst>
          </p:cNvPr>
          <p:cNvSpPr/>
          <p:nvPr/>
        </p:nvSpPr>
        <p:spPr>
          <a:xfrm>
            <a:off x="8912393" y="948459"/>
            <a:ext cx="1598291"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Graded by TA</a:t>
            </a:r>
            <a:endParaRPr lang="zh-CN" altLang="en-US" dirty="0"/>
          </a:p>
        </p:txBody>
      </p:sp>
      <p:sp>
        <p:nvSpPr>
          <p:cNvPr id="16" name="矩形: 圆角 15">
            <a:extLst>
              <a:ext uri="{FF2B5EF4-FFF2-40B4-BE49-F238E27FC236}">
                <a16:creationId xmlns:a16="http://schemas.microsoft.com/office/drawing/2014/main" id="{E230C816-2C29-611D-9328-21594C0EFAB5}"/>
              </a:ext>
            </a:extLst>
          </p:cNvPr>
          <p:cNvSpPr/>
          <p:nvPr/>
        </p:nvSpPr>
        <p:spPr>
          <a:xfrm>
            <a:off x="8908166" y="1333291"/>
            <a:ext cx="1598289"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Exam</a:t>
            </a:r>
            <a:endParaRPr lang="zh-CN" altLang="en-US" dirty="0"/>
          </a:p>
        </p:txBody>
      </p:sp>
      <p:sp>
        <p:nvSpPr>
          <p:cNvPr id="2" name="矩形: 圆角 1">
            <a:extLst>
              <a:ext uri="{FF2B5EF4-FFF2-40B4-BE49-F238E27FC236}">
                <a16:creationId xmlns:a16="http://schemas.microsoft.com/office/drawing/2014/main" id="{D1E20874-1E36-963C-EF6F-88D54832670D}"/>
              </a:ext>
            </a:extLst>
          </p:cNvPr>
          <p:cNvSpPr/>
          <p:nvPr/>
        </p:nvSpPr>
        <p:spPr>
          <a:xfrm>
            <a:off x="551373" y="829844"/>
            <a:ext cx="4159187" cy="73209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How many courses: 34</a:t>
            </a:r>
            <a:endParaRPr lang="zh-CN" altLang="en-US" sz="24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943DDE52-21C5-7B69-B4A1-B1EAE31DF2FD}"/>
              </a:ext>
            </a:extLst>
          </p:cNvPr>
          <p:cNvSpPr/>
          <p:nvPr/>
        </p:nvSpPr>
        <p:spPr>
          <a:xfrm>
            <a:off x="7747819" y="2742626"/>
            <a:ext cx="845575" cy="3643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E8AA302C-28EC-8FD6-1F54-6CF95FBDCD0B}"/>
              </a:ext>
            </a:extLst>
          </p:cNvPr>
          <p:cNvSpPr/>
          <p:nvPr/>
        </p:nvSpPr>
        <p:spPr>
          <a:xfrm>
            <a:off x="8618114" y="2742626"/>
            <a:ext cx="580103" cy="3255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660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9" grpId="0" animBg="1"/>
      <p:bldP spid="12" grpId="0" animBg="1"/>
      <p:bldP spid="15" grpId="0" animBg="1"/>
      <p:bldP spid="16"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DED53B-8D5D-98D2-422D-681D883C768B}"/>
              </a:ext>
            </a:extLst>
          </p:cNvPr>
          <p:cNvPicPr>
            <a:picLocks noChangeAspect="1"/>
          </p:cNvPicPr>
          <p:nvPr/>
        </p:nvPicPr>
        <p:blipFill>
          <a:blip r:embed="rId3"/>
          <a:stretch>
            <a:fillRect/>
          </a:stretch>
        </p:blipFill>
        <p:spPr>
          <a:xfrm>
            <a:off x="817749" y="2354755"/>
            <a:ext cx="10317015" cy="3781953"/>
          </a:xfrm>
          <a:prstGeom prst="rect">
            <a:avLst/>
          </a:prstGeom>
        </p:spPr>
      </p:pic>
      <p:sp>
        <p:nvSpPr>
          <p:cNvPr id="6" name="文本框 5">
            <a:extLst>
              <a:ext uri="{FF2B5EF4-FFF2-40B4-BE49-F238E27FC236}">
                <a16:creationId xmlns:a16="http://schemas.microsoft.com/office/drawing/2014/main" id="{3E6FE610-781A-FFB0-CDE6-87D39FCAB22D}"/>
              </a:ext>
            </a:extLst>
          </p:cNvPr>
          <p:cNvSpPr txBox="1"/>
          <p:nvPr/>
        </p:nvSpPr>
        <p:spPr>
          <a:xfrm>
            <a:off x="735496" y="496957"/>
            <a:ext cx="375699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Exam mode (</a:t>
            </a:r>
            <a:r>
              <a:rPr lang="en-US" altLang="zh-CN" sz="2400" b="1" dirty="0" err="1">
                <a:latin typeface="Times New Roman" panose="02020603050405020304" pitchFamily="18" charset="0"/>
                <a:cs typeface="Times New Roman" panose="02020603050405020304" pitchFamily="18" charset="0"/>
              </a:rPr>
              <a:t>LonCAPA</a:t>
            </a:r>
            <a:r>
              <a:rPr lang="en-US" altLang="zh-CN"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28AFBB5-7478-EE02-DD97-7192EE6E81B3}"/>
              </a:ext>
            </a:extLst>
          </p:cNvPr>
          <p:cNvPicPr>
            <a:picLocks noChangeAspect="1"/>
          </p:cNvPicPr>
          <p:nvPr/>
        </p:nvPicPr>
        <p:blipFill>
          <a:blip r:embed="rId4"/>
          <a:stretch>
            <a:fillRect/>
          </a:stretch>
        </p:blipFill>
        <p:spPr>
          <a:xfrm>
            <a:off x="6559787" y="710406"/>
            <a:ext cx="4896717" cy="3264478"/>
          </a:xfrm>
          <a:prstGeom prst="rect">
            <a:avLst/>
          </a:prstGeom>
        </p:spPr>
      </p:pic>
    </p:spTree>
    <p:extLst>
      <p:ext uri="{BB962C8B-B14F-4D97-AF65-F5344CB8AC3E}">
        <p14:creationId xmlns:p14="http://schemas.microsoft.com/office/powerpoint/2010/main" val="251039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7D33105-2B6C-340E-A1C0-1CB15B792618}"/>
              </a:ext>
            </a:extLst>
          </p:cNvPr>
          <p:cNvSpPr txBox="1"/>
          <p:nvPr/>
        </p:nvSpPr>
        <p:spPr>
          <a:xfrm>
            <a:off x="416559" y="454054"/>
            <a:ext cx="6285797"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Matrix factorization for recommendation</a:t>
            </a:r>
            <a:endParaRPr lang="zh-CN" altLang="en-US" sz="24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4ABCE885-0590-315D-EE83-5AF903CEC43C}"/>
              </a:ext>
            </a:extLst>
          </p:cNvPr>
          <p:cNvSpPr txBox="1"/>
          <p:nvPr/>
        </p:nvSpPr>
        <p:spPr>
          <a:xfrm>
            <a:off x="728357" y="4813004"/>
            <a:ext cx="6610933" cy="1569660"/>
          </a:xfrm>
          <a:prstGeom prst="rect">
            <a:avLst/>
          </a:prstGeom>
          <a:noFill/>
        </p:spPr>
        <p:txBody>
          <a:bodyPr wrap="square" rtlCol="0">
            <a:spAutoFit/>
          </a:bodyPr>
          <a:lstStyle/>
          <a:p>
            <a:pPr marL="342900" indent="-342900">
              <a:buAutoNum type="arabicPeriod"/>
            </a:pPr>
            <a:r>
              <a:rPr lang="en-US" altLang="zh-CN" sz="2400" dirty="0">
                <a:latin typeface="Times New Roman" panose="02020603050405020304" pitchFamily="18" charset="0"/>
                <a:cs typeface="Times New Roman" panose="02020603050405020304" pitchFamily="18" charset="0"/>
              </a:rPr>
              <a:t>No temporal/dynamic information</a:t>
            </a:r>
          </a:p>
          <a:p>
            <a:pPr marL="342900" indent="-342900">
              <a:buAutoNum type="arabicPeriod"/>
            </a:pPr>
            <a:r>
              <a:rPr lang="en-US" altLang="zh-CN" sz="2400" dirty="0">
                <a:latin typeface="Times New Roman" panose="02020603050405020304" pitchFamily="18" charset="0"/>
                <a:cs typeface="Times New Roman" panose="02020603050405020304" pitchFamily="18" charset="0"/>
              </a:rPr>
              <a:t>Each student answers similar number of questions </a:t>
            </a:r>
            <a:r>
              <a:rPr lang="en-US" altLang="zh-CN" sz="2400" dirty="0">
                <a:solidFill>
                  <a:schemeClr val="accent1"/>
                </a:solidFill>
                <a:latin typeface="Times New Roman" panose="02020603050405020304" pitchFamily="18" charset="0"/>
                <a:cs typeface="Times New Roman" panose="02020603050405020304" pitchFamily="18" charset="0"/>
              </a:rPr>
              <a:t>only once</a:t>
            </a:r>
            <a:r>
              <a:rPr lang="en-US" altLang="zh-CN" sz="2400" dirty="0">
                <a:latin typeface="Times New Roman" panose="02020603050405020304" pitchFamily="18" charset="0"/>
                <a:cs typeface="Times New Roman" panose="02020603050405020304" pitchFamily="18" charset="0"/>
              </a:rPr>
              <a:t> (e.g., midterm exam)</a:t>
            </a:r>
          </a:p>
          <a:p>
            <a:pPr marL="342900" indent="-342900">
              <a:buAutoNum type="arabicPeriod"/>
            </a:pPr>
            <a:r>
              <a:rPr lang="en-US" altLang="zh-CN" sz="2400" dirty="0">
                <a:latin typeface="Times New Roman" panose="02020603050405020304" pitchFamily="18" charset="0"/>
                <a:cs typeface="Times New Roman" panose="02020603050405020304" pitchFamily="18" charset="0"/>
              </a:rPr>
              <a:t>Might have missing entries</a:t>
            </a:r>
          </a:p>
        </p:txBody>
      </p:sp>
      <p:pic>
        <p:nvPicPr>
          <p:cNvPr id="2" name="图片 1">
            <a:extLst>
              <a:ext uri="{FF2B5EF4-FFF2-40B4-BE49-F238E27FC236}">
                <a16:creationId xmlns:a16="http://schemas.microsoft.com/office/drawing/2014/main" id="{C868C722-622A-E2DE-783F-9DFEFFC80259}"/>
              </a:ext>
            </a:extLst>
          </p:cNvPr>
          <p:cNvPicPr>
            <a:picLocks noChangeAspect="1"/>
          </p:cNvPicPr>
          <p:nvPr/>
        </p:nvPicPr>
        <p:blipFill>
          <a:blip r:embed="rId3"/>
          <a:stretch>
            <a:fillRect/>
          </a:stretch>
        </p:blipFill>
        <p:spPr>
          <a:xfrm>
            <a:off x="1050129" y="915719"/>
            <a:ext cx="2656109" cy="2574383"/>
          </a:xfrm>
          <a:prstGeom prst="rect">
            <a:avLst/>
          </a:prstGeom>
        </p:spPr>
      </p:pic>
      <p:sp>
        <p:nvSpPr>
          <p:cNvPr id="9" name="文本框 8">
            <a:extLst>
              <a:ext uri="{FF2B5EF4-FFF2-40B4-BE49-F238E27FC236}">
                <a16:creationId xmlns:a16="http://schemas.microsoft.com/office/drawing/2014/main" id="{9932D604-334D-404E-4F7D-3AF183C09A5C}"/>
              </a:ext>
            </a:extLst>
          </p:cNvPr>
          <p:cNvSpPr txBox="1"/>
          <p:nvPr/>
        </p:nvSpPr>
        <p:spPr>
          <a:xfrm>
            <a:off x="1293779" y="3582435"/>
            <a:ext cx="29669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Question-Response matrix</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DECAF3A-597F-1069-A917-4C3C8ED51D1A}"/>
                  </a:ext>
                </a:extLst>
              </p:cNvPr>
              <p:cNvSpPr txBox="1"/>
              <p:nvPr/>
            </p:nvSpPr>
            <p:spPr>
              <a:xfrm>
                <a:off x="3852152" y="1956688"/>
                <a:ext cx="1113817"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x>
                        <m:boxPr>
                          <m:ctrlPr>
                            <a:rPr lang="zh-CN" altLang="en-US" sz="3200" i="1" smtClean="0">
                              <a:latin typeface="Cambria Math" panose="02040503050406030204" pitchFamily="18" charset="0"/>
                            </a:rPr>
                          </m:ctrlPr>
                        </m:boxPr>
                        <m:e>
                          <m:r>
                            <a:rPr lang="en-US" altLang="zh-CN" sz="3200" i="1" smtClean="0">
                              <a:latin typeface="Cambria Math" panose="02040503050406030204" pitchFamily="18" charset="0"/>
                            </a:rPr>
                            <m:t>=</m:t>
                          </m:r>
                        </m:e>
                      </m:box>
                    </m:oMath>
                  </m:oMathPara>
                </a14:m>
                <a:endParaRPr lang="zh-CN" altLang="en-US" sz="3200" dirty="0"/>
              </a:p>
            </p:txBody>
          </p:sp>
        </mc:Choice>
        <mc:Fallback xmlns="">
          <p:sp>
            <p:nvSpPr>
              <p:cNvPr id="10" name="文本框 9">
                <a:extLst>
                  <a:ext uri="{FF2B5EF4-FFF2-40B4-BE49-F238E27FC236}">
                    <a16:creationId xmlns:a16="http://schemas.microsoft.com/office/drawing/2014/main" id="{6DECAF3A-597F-1069-A917-4C3C8ED51D1A}"/>
                  </a:ext>
                </a:extLst>
              </p:cNvPr>
              <p:cNvSpPr txBox="1">
                <a:spLocks noRot="1" noChangeAspect="1" noMove="1" noResize="1" noEditPoints="1" noAdjustHandles="1" noChangeArrowheads="1" noChangeShapeType="1" noTextEdit="1"/>
              </p:cNvSpPr>
              <p:nvPr/>
            </p:nvSpPr>
            <p:spPr>
              <a:xfrm>
                <a:off x="3852152" y="1956688"/>
                <a:ext cx="1113817" cy="4924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F275673-BD2B-03BE-5AA5-48209F064FBC}"/>
                  </a:ext>
                </a:extLst>
              </p:cNvPr>
              <p:cNvSpPr txBox="1"/>
              <p:nvPr/>
            </p:nvSpPr>
            <p:spPr>
              <a:xfrm>
                <a:off x="5172673" y="1365547"/>
                <a:ext cx="938720" cy="19421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.2</m:t>
                                      </m:r>
                                    </m:e>
                                  </m:mr>
                                  <m:mr>
                                    <m:e>
                                      <m:r>
                                        <a:rPr lang="en-US" altLang="zh-CN" sz="2400" b="0" i="1" smtClean="0">
                                          <a:latin typeface="Cambria Math" panose="02040503050406030204" pitchFamily="18" charset="0"/>
                                        </a:rPr>
                                        <m:t>0.3</m:t>
                                      </m:r>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i="1" smtClean="0">
                                                <a:latin typeface="Cambria Math" panose="02040503050406030204" pitchFamily="18" charset="0"/>
                                              </a:rPr>
                                              <m:t>⋮</m:t>
                                            </m:r>
                                          </m:e>
                                        </m:mr>
                                        <m:mr>
                                          <m:e>
                                            <m:r>
                                              <a:rPr lang="en-US" altLang="zh-CN" sz="2400" i="1" smtClean="0">
                                                <a:latin typeface="Cambria Math" panose="02040503050406030204" pitchFamily="18" charset="0"/>
                                              </a:rPr>
                                              <m:t>⋮</m:t>
                                            </m:r>
                                          </m:e>
                                        </m:mr>
                                      </m:m>
                                    </m:e>
                                  </m:mr>
                                </m:m>
                              </m:e>
                              <m:e>
                                <m:m>
                                  <m:mPr>
                                    <m:mcs>
                                      <m:mc>
                                        <m:mcPr>
                                          <m:count m:val="1"/>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.4</m:t>
                                                  </m:r>
                                                </m:e>
                                              </m:mr>
                                              <m:mr>
                                                <m:e>
                                                  <m:r>
                                                    <a:rPr lang="en-US" altLang="zh-CN" sz="2400" b="0" i="1" smtClean="0">
                                                      <a:latin typeface="Cambria Math" panose="02040503050406030204" pitchFamily="18" charset="0"/>
                                                    </a:rPr>
                                                    <m:t>0.2</m:t>
                                                  </m:r>
                                                </m:e>
                                              </m:mr>
                                            </m:m>
                                          </m:e>
                                        </m:mr>
                                        <m:mr>
                                          <m:e>
                                            <m:r>
                                              <a:rPr lang="en-US" altLang="zh-CN" sz="2400" i="1" smtClean="0">
                                                <a:latin typeface="Cambria Math" panose="02040503050406030204" pitchFamily="18" charset="0"/>
                                              </a:rPr>
                                              <m:t>⋮</m:t>
                                            </m:r>
                                          </m:e>
                                        </m:mr>
                                      </m:m>
                                    </m:e>
                                  </m:mr>
                                  <m:mr>
                                    <m:e>
                                      <m:r>
                                        <a:rPr lang="en-US" altLang="zh-CN" sz="2400" i="1" smtClean="0">
                                          <a:latin typeface="Cambria Math" panose="02040503050406030204" pitchFamily="18" charset="0"/>
                                        </a:rPr>
                                        <m:t>⋮</m:t>
                                      </m:r>
                                    </m:e>
                                  </m:mr>
                                </m:m>
                              </m:e>
                            </m:mr>
                            <m:m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1.5</m:t>
                                      </m:r>
                                    </m:e>
                                  </m:mr>
                                </m:m>
                              </m:e>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.6</m:t>
                                      </m:r>
                                    </m:e>
                                  </m:mr>
                                  <m:mr>
                                    <m:e>
                                      <m:r>
                                        <a:rPr lang="en-US" altLang="zh-CN" sz="2400" b="0" i="1" smtClean="0">
                                          <a:latin typeface="Cambria Math" panose="02040503050406030204" pitchFamily="18" charset="0"/>
                                        </a:rPr>
                                        <m:t>1.8</m:t>
                                      </m:r>
                                    </m:e>
                                  </m:mr>
                                </m:m>
                              </m:e>
                            </m:mr>
                          </m:m>
                        </m:e>
                      </m:d>
                    </m:oMath>
                  </m:oMathPara>
                </a14:m>
                <a:endParaRPr lang="zh-CN" altLang="en-US" dirty="0"/>
              </a:p>
            </p:txBody>
          </p:sp>
        </mc:Choice>
        <mc:Fallback xmlns="">
          <p:sp>
            <p:nvSpPr>
              <p:cNvPr id="13" name="文本框 12">
                <a:extLst>
                  <a:ext uri="{FF2B5EF4-FFF2-40B4-BE49-F238E27FC236}">
                    <a16:creationId xmlns:a16="http://schemas.microsoft.com/office/drawing/2014/main" id="{5F275673-BD2B-03BE-5AA5-48209F064FBC}"/>
                  </a:ext>
                </a:extLst>
              </p:cNvPr>
              <p:cNvSpPr txBox="1">
                <a:spLocks noRot="1" noChangeAspect="1" noMove="1" noResize="1" noEditPoints="1" noAdjustHandles="1" noChangeArrowheads="1" noChangeShapeType="1" noTextEdit="1"/>
              </p:cNvSpPr>
              <p:nvPr/>
            </p:nvSpPr>
            <p:spPr>
              <a:xfrm>
                <a:off x="5172673" y="1365547"/>
                <a:ext cx="938720" cy="1942198"/>
              </a:xfrm>
              <a:prstGeom prst="rect">
                <a:avLst/>
              </a:prstGeom>
              <a:blipFill>
                <a:blip r:embed="rId5"/>
                <a:stretch>
                  <a:fillRect r="-396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D2D027D-57D2-8755-8C60-A4A36E51347A}"/>
                  </a:ext>
                </a:extLst>
              </p:cNvPr>
              <p:cNvSpPr txBox="1"/>
              <p:nvPr/>
            </p:nvSpPr>
            <p:spPr>
              <a:xfrm>
                <a:off x="7339290" y="1956688"/>
                <a:ext cx="4761240" cy="464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1.5</m:t>
                                      </m:r>
                                    </m:e>
                                    <m:e>
                                      <m:r>
                                        <a:rPr lang="en-US" altLang="zh-CN" b="0" i="1" smtClean="0">
                                          <a:latin typeface="Cambria Math" panose="02040503050406030204" pitchFamily="18" charset="0"/>
                                        </a:rPr>
                                        <m:t>2.4</m:t>
                                      </m:r>
                                    </m:e>
                                    <m:e>
                                      <m:r>
                                        <a:rPr lang="en-US" altLang="zh-CN" b="0" i="1" smtClean="0">
                                          <a:latin typeface="Cambria Math" panose="02040503050406030204" pitchFamily="18" charset="0"/>
                                        </a:rPr>
                                        <m:t>−0.6</m:t>
                                      </m:r>
                                    </m:e>
                                  </m:mr>
                                </m:m>
                              </m:e>
                              <m:e>
                                <m:m>
                                  <m:mPr>
                                    <m:mcs>
                                      <m:mc>
                                        <m:mcPr>
                                          <m:count m:val="3"/>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rPr>
                                        <m:t>⋯</m:t>
                                      </m:r>
                                    </m:e>
                                    <m:e>
                                      <m:r>
                                        <a:rPr lang="en-US" altLang="zh-CN" i="1" smtClean="0">
                                          <a:latin typeface="Cambria Math" panose="02040503050406030204" pitchFamily="18" charset="0"/>
                                        </a:rPr>
                                        <m:t>⋯</m:t>
                                      </m:r>
                                    </m:e>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r>
                                              <a:rPr lang="en-US" altLang="zh-CN" b="0" i="1" smtClean="0">
                                                <a:latin typeface="Cambria Math" panose="02040503050406030204" pitchFamily="18" charset="0"/>
                                              </a:rPr>
                                              <m:t>.7</m:t>
                                            </m:r>
                                          </m:e>
                                          <m:e>
                                            <m:r>
                                              <a:rPr lang="en-US" altLang="zh-CN" b="0" i="1" smtClean="0">
                                                <a:latin typeface="Cambria Math" panose="02040503050406030204" pitchFamily="18" charset="0"/>
                                              </a:rPr>
                                              <m:t>1.4</m:t>
                                            </m:r>
                                          </m:e>
                                          <m:e>
                                            <m:r>
                                              <a:rPr lang="en-US" altLang="zh-CN" b="0" i="1" smtClean="0">
                                                <a:latin typeface="Cambria Math" panose="02040503050406030204" pitchFamily="18" charset="0"/>
                                              </a:rPr>
                                              <m:t>−0.5</m:t>
                                            </m:r>
                                          </m:e>
                                        </m:mr>
                                      </m:m>
                                    </m:e>
                                  </m:mr>
                                </m:m>
                              </m:e>
                            </m:m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r>
                                        <a:rPr lang="en-US" altLang="zh-CN" b="0" i="1" smtClean="0">
                                          <a:latin typeface="Cambria Math" panose="02040503050406030204" pitchFamily="18" charset="0"/>
                                        </a:rPr>
                                        <m:t>.6</m:t>
                                      </m:r>
                                    </m:e>
                                    <m:e>
                                      <m:r>
                                        <a:rPr lang="en-US" altLang="zh-CN" b="0" i="1" smtClean="0">
                                          <a:latin typeface="Cambria Math" panose="02040503050406030204" pitchFamily="18" charset="0"/>
                                        </a:rPr>
                                        <m:t>0.8</m:t>
                                      </m:r>
                                    </m:e>
                                    <m:e>
                                      <m:r>
                                        <a:rPr lang="en-US" altLang="zh-CN" b="0" i="1" smtClean="0">
                                          <a:latin typeface="Cambria Math" panose="02040503050406030204" pitchFamily="18" charset="0"/>
                                        </a:rPr>
                                        <m:t>2.6</m:t>
                                      </m:r>
                                    </m:e>
                                  </m:mr>
                                </m:m>
                              </m:e>
                              <m:e>
                                <m:m>
                                  <m:mPr>
                                    <m:mcs>
                                      <m:mc>
                                        <m:mcPr>
                                          <m:count m:val="3"/>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rPr>
                                        <m:t>⋯</m:t>
                                      </m:r>
                                    </m:e>
                                    <m:e>
                                      <m:r>
                                        <a:rPr lang="en-US" altLang="zh-CN" i="1" smtClean="0">
                                          <a:latin typeface="Cambria Math" panose="02040503050406030204" pitchFamily="18" charset="0"/>
                                        </a:rPr>
                                        <m:t>⋯</m:t>
                                      </m:r>
                                    </m:e>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0.2</m:t>
                                            </m:r>
                                          </m:e>
                                          <m:e>
                                            <m:r>
                                              <a:rPr lang="en-US" altLang="zh-CN" b="0" i="1" smtClean="0">
                                                <a:latin typeface="Cambria Math" panose="02040503050406030204" pitchFamily="18" charset="0"/>
                                              </a:rPr>
                                              <m:t>2.7</m:t>
                                            </m:r>
                                          </m:e>
                                          <m:e>
                                            <m:r>
                                              <a:rPr lang="en-US" altLang="zh-CN" b="0" i="1" smtClean="0">
                                                <a:latin typeface="Cambria Math" panose="02040503050406030204" pitchFamily="18" charset="0"/>
                                              </a:rPr>
                                              <m:t>−1.7</m:t>
                                            </m:r>
                                          </m:e>
                                        </m:mr>
                                      </m:m>
                                    </m:e>
                                  </m:mr>
                                </m:m>
                              </m:e>
                            </m:mr>
                          </m:m>
                        </m:e>
                      </m:d>
                    </m:oMath>
                  </m:oMathPara>
                </a14:m>
                <a:endParaRPr lang="zh-CN" altLang="en-US" dirty="0"/>
              </a:p>
            </p:txBody>
          </p:sp>
        </mc:Choice>
        <mc:Fallback xmlns="">
          <p:sp>
            <p:nvSpPr>
              <p:cNvPr id="14" name="文本框 13">
                <a:extLst>
                  <a:ext uri="{FF2B5EF4-FFF2-40B4-BE49-F238E27FC236}">
                    <a16:creationId xmlns:a16="http://schemas.microsoft.com/office/drawing/2014/main" id="{4D2D027D-57D2-8755-8C60-A4A36E51347A}"/>
                  </a:ext>
                </a:extLst>
              </p:cNvPr>
              <p:cNvSpPr txBox="1">
                <a:spLocks noRot="1" noChangeAspect="1" noMove="1" noResize="1" noEditPoints="1" noAdjustHandles="1" noChangeArrowheads="1" noChangeShapeType="1" noTextEdit="1"/>
              </p:cNvSpPr>
              <p:nvPr/>
            </p:nvSpPr>
            <p:spPr>
              <a:xfrm>
                <a:off x="7339290" y="1956688"/>
                <a:ext cx="4761240" cy="464743"/>
              </a:xfrm>
              <a:prstGeom prst="rect">
                <a:avLst/>
              </a:prstGeom>
              <a:blipFill>
                <a:blip r:embed="rId6"/>
                <a:stretch>
                  <a:fillRect/>
                </a:stretch>
              </a:blipFill>
            </p:spPr>
            <p:txBody>
              <a:bodyPr/>
              <a:lstStyle/>
              <a:p>
                <a:r>
                  <a:rPr lang="zh-CN" altLang="en-US">
                    <a:noFill/>
                  </a:rPr>
                  <a:t> </a:t>
                </a:r>
              </a:p>
            </p:txBody>
          </p:sp>
        </mc:Fallback>
      </mc:AlternateContent>
      <p:sp>
        <p:nvSpPr>
          <p:cNvPr id="15" name="乘号 14">
            <a:extLst>
              <a:ext uri="{FF2B5EF4-FFF2-40B4-BE49-F238E27FC236}">
                <a16:creationId xmlns:a16="http://schemas.microsoft.com/office/drawing/2014/main" id="{E55AAA5D-AFD9-A931-E32D-F72F0F19E62E}"/>
              </a:ext>
            </a:extLst>
          </p:cNvPr>
          <p:cNvSpPr/>
          <p:nvPr/>
        </p:nvSpPr>
        <p:spPr>
          <a:xfrm>
            <a:off x="6599581" y="1936832"/>
            <a:ext cx="655983" cy="512299"/>
          </a:xfrm>
          <a:prstGeom prst="mathMultiply">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97EAC3A-9304-582B-5310-D1B147961A40}"/>
              </a:ext>
            </a:extLst>
          </p:cNvPr>
          <p:cNvSpPr txBox="1"/>
          <p:nvPr/>
        </p:nvSpPr>
        <p:spPr>
          <a:xfrm>
            <a:off x="4708663" y="3572907"/>
            <a:ext cx="6097656"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Question structure matrix</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8A70FAA-BD62-A55C-E0AD-1411D3F1FF3D}"/>
              </a:ext>
            </a:extLst>
          </p:cNvPr>
          <p:cNvSpPr txBox="1"/>
          <p:nvPr/>
        </p:nvSpPr>
        <p:spPr>
          <a:xfrm>
            <a:off x="8105563" y="2831727"/>
            <a:ext cx="283694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Student knowledge matrix</a:t>
            </a:r>
            <a:endParaRPr lang="zh-CN" altLang="en-US" dirty="0">
              <a:latin typeface="Times New Roman" panose="02020603050405020304" pitchFamily="18" charset="0"/>
              <a:cs typeface="Times New Roman" panose="02020603050405020304" pitchFamily="18" charset="0"/>
            </a:endParaRPr>
          </a:p>
        </p:txBody>
      </p:sp>
      <p:sp>
        <p:nvSpPr>
          <p:cNvPr id="3" name="左大括号 2">
            <a:extLst>
              <a:ext uri="{FF2B5EF4-FFF2-40B4-BE49-F238E27FC236}">
                <a16:creationId xmlns:a16="http://schemas.microsoft.com/office/drawing/2014/main" id="{634CB9BA-4E0D-EA1B-44B2-83637ACDA09C}"/>
              </a:ext>
            </a:extLst>
          </p:cNvPr>
          <p:cNvSpPr/>
          <p:nvPr/>
        </p:nvSpPr>
        <p:spPr>
          <a:xfrm>
            <a:off x="8138355" y="4937142"/>
            <a:ext cx="686983" cy="1442707"/>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710471E-EBD0-37FA-5EC1-85777741DC3D}"/>
              </a:ext>
            </a:extLst>
          </p:cNvPr>
          <p:cNvSpPr/>
          <p:nvPr/>
        </p:nvSpPr>
        <p:spPr>
          <a:xfrm>
            <a:off x="8936460" y="4781616"/>
            <a:ext cx="1598288"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SVD</a:t>
            </a:r>
            <a:endParaRPr lang="zh-CN" altLang="en-US" dirty="0"/>
          </a:p>
        </p:txBody>
      </p:sp>
      <p:sp>
        <p:nvSpPr>
          <p:cNvPr id="7" name="矩形: 圆角 6">
            <a:extLst>
              <a:ext uri="{FF2B5EF4-FFF2-40B4-BE49-F238E27FC236}">
                <a16:creationId xmlns:a16="http://schemas.microsoft.com/office/drawing/2014/main" id="{1262EA3F-6125-D455-3468-CB3013BEC4CA}"/>
              </a:ext>
            </a:extLst>
          </p:cNvPr>
          <p:cNvSpPr/>
          <p:nvPr/>
        </p:nvSpPr>
        <p:spPr>
          <a:xfrm>
            <a:off x="8936460" y="5232943"/>
            <a:ext cx="1598291"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ALS</a:t>
            </a:r>
            <a:endParaRPr lang="zh-CN" altLang="en-US" dirty="0"/>
          </a:p>
        </p:txBody>
      </p:sp>
      <p:sp>
        <p:nvSpPr>
          <p:cNvPr id="8" name="矩形: 圆角 7">
            <a:extLst>
              <a:ext uri="{FF2B5EF4-FFF2-40B4-BE49-F238E27FC236}">
                <a16:creationId xmlns:a16="http://schemas.microsoft.com/office/drawing/2014/main" id="{2AE069B8-AD82-EDF6-640F-E67B7C62D2E3}"/>
              </a:ext>
            </a:extLst>
          </p:cNvPr>
          <p:cNvSpPr/>
          <p:nvPr/>
        </p:nvSpPr>
        <p:spPr>
          <a:xfrm>
            <a:off x="8936460" y="5690765"/>
            <a:ext cx="1598289"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NMF</a:t>
            </a:r>
            <a:endParaRPr lang="zh-CN" altLang="en-US" dirty="0"/>
          </a:p>
        </p:txBody>
      </p:sp>
      <p:sp>
        <p:nvSpPr>
          <p:cNvPr id="11" name="文本框 10">
            <a:extLst>
              <a:ext uri="{FF2B5EF4-FFF2-40B4-BE49-F238E27FC236}">
                <a16:creationId xmlns:a16="http://schemas.microsoft.com/office/drawing/2014/main" id="{81AB9282-8813-9963-4302-C0F050E9E3E2}"/>
              </a:ext>
            </a:extLst>
          </p:cNvPr>
          <p:cNvSpPr txBox="1"/>
          <p:nvPr/>
        </p:nvSpPr>
        <p:spPr>
          <a:xfrm>
            <a:off x="7867178" y="4207401"/>
            <a:ext cx="2138565" cy="461665"/>
          </a:xfrm>
          <a:prstGeom prst="rect">
            <a:avLst/>
          </a:prstGeom>
          <a:noFill/>
        </p:spPr>
        <p:txBody>
          <a:bodyPr wrap="square" rtlCol="0">
            <a:spAutoFit/>
          </a:bodyPr>
          <a:lstStyle/>
          <a:p>
            <a:r>
              <a:rPr lang="en-US" altLang="zh-CN" sz="2400" dirty="0">
                <a:latin typeface="Times New Roman" panose="02020603050405020304" pitchFamily="18" charset="0"/>
                <a:ea typeface="Tahoma" panose="020B0604030504040204" pitchFamily="34" charset="0"/>
                <a:cs typeface="Times New Roman" panose="02020603050405020304" pitchFamily="18" charset="0"/>
              </a:rPr>
              <a:t>MF algorithms:</a:t>
            </a:r>
            <a:endParaRPr lang="zh-CN" altLang="en-US" sz="2400" dirty="0">
              <a:latin typeface="Times New Roman" panose="02020603050405020304" pitchFamily="18" charset="0"/>
              <a:cs typeface="Times New Roman" panose="02020603050405020304" pitchFamily="18" charset="0"/>
            </a:endParaRPr>
          </a:p>
        </p:txBody>
      </p:sp>
      <p:sp>
        <p:nvSpPr>
          <p:cNvPr id="12" name="矩形: 圆角 11">
            <a:extLst>
              <a:ext uri="{FF2B5EF4-FFF2-40B4-BE49-F238E27FC236}">
                <a16:creationId xmlns:a16="http://schemas.microsoft.com/office/drawing/2014/main" id="{085625B2-AE40-6635-885E-5A7FF63207D9}"/>
              </a:ext>
            </a:extLst>
          </p:cNvPr>
          <p:cNvSpPr/>
          <p:nvPr/>
        </p:nvSpPr>
        <p:spPr>
          <a:xfrm>
            <a:off x="8936460" y="6217146"/>
            <a:ext cx="1598289" cy="3254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SPARFA</a:t>
            </a:r>
            <a:endParaRPr lang="zh-CN" altLang="en-US" dirty="0"/>
          </a:p>
        </p:txBody>
      </p:sp>
      <p:sp>
        <p:nvSpPr>
          <p:cNvPr id="16" name="文本框 15">
            <a:extLst>
              <a:ext uri="{FF2B5EF4-FFF2-40B4-BE49-F238E27FC236}">
                <a16:creationId xmlns:a16="http://schemas.microsoft.com/office/drawing/2014/main" id="{898FE57D-DA6D-FEF0-19C1-F2B00E02BEA3}"/>
              </a:ext>
            </a:extLst>
          </p:cNvPr>
          <p:cNvSpPr txBox="1"/>
          <p:nvPr/>
        </p:nvSpPr>
        <p:spPr>
          <a:xfrm>
            <a:off x="881992" y="4248731"/>
            <a:ext cx="2373549" cy="461665"/>
          </a:xfrm>
          <a:prstGeom prst="rect">
            <a:avLst/>
          </a:prstGeom>
          <a:noFill/>
        </p:spPr>
        <p:txBody>
          <a:bodyPr wrap="square" rtlCol="0">
            <a:spAutoFit/>
          </a:bodyPr>
          <a:lstStyle/>
          <a:p>
            <a:r>
              <a:rPr lang="en-US" altLang="zh-CN" sz="2400" b="1" dirty="0">
                <a:latin typeface="Times New Roman" panose="02020603050405020304" pitchFamily="18" charset="0"/>
                <a:ea typeface="Tahoma" panose="020B0604030504040204" pitchFamily="34" charset="0"/>
                <a:cs typeface="Times New Roman" panose="02020603050405020304" pitchFamily="18" charset="0"/>
              </a:rPr>
              <a:t>Characteristics</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60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1000"/>
                                        <p:tgtEl>
                                          <p:spTgt spid="6"/>
                                        </p:tgtEl>
                                      </p:cBhvr>
                                    </p:animEffect>
                                    <p:anim calcmode="lin" valueType="num">
                                      <p:cBhvr>
                                        <p:cTn id="61" dur="1000" fill="hold"/>
                                        <p:tgtEl>
                                          <p:spTgt spid="6"/>
                                        </p:tgtEl>
                                        <p:attrNameLst>
                                          <p:attrName>ppt_x</p:attrName>
                                        </p:attrNameLst>
                                      </p:cBhvr>
                                      <p:tavLst>
                                        <p:tav tm="0">
                                          <p:val>
                                            <p:strVal val="#ppt_x"/>
                                          </p:val>
                                        </p:tav>
                                        <p:tav tm="100000">
                                          <p:val>
                                            <p:strVal val="#ppt_x"/>
                                          </p:val>
                                        </p:tav>
                                      </p:tavLst>
                                    </p:anim>
                                    <p:anim calcmode="lin" valueType="num">
                                      <p:cBhvr>
                                        <p:cTn id="62" dur="1000" fill="hold"/>
                                        <p:tgtEl>
                                          <p:spTgt spid="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1000"/>
                                        <p:tgtEl>
                                          <p:spTgt spid="7"/>
                                        </p:tgtEl>
                                      </p:cBhvr>
                                    </p:animEffect>
                                    <p:anim calcmode="lin" valueType="num">
                                      <p:cBhvr>
                                        <p:cTn id="66" dur="1000" fill="hold"/>
                                        <p:tgtEl>
                                          <p:spTgt spid="7"/>
                                        </p:tgtEl>
                                        <p:attrNameLst>
                                          <p:attrName>ppt_x</p:attrName>
                                        </p:attrNameLst>
                                      </p:cBhvr>
                                      <p:tavLst>
                                        <p:tav tm="0">
                                          <p:val>
                                            <p:strVal val="#ppt_x"/>
                                          </p:val>
                                        </p:tav>
                                        <p:tav tm="100000">
                                          <p:val>
                                            <p:strVal val="#ppt_x"/>
                                          </p:val>
                                        </p:tav>
                                      </p:tavLst>
                                    </p:anim>
                                    <p:anim calcmode="lin" valueType="num">
                                      <p:cBhvr>
                                        <p:cTn id="67" dur="1000" fill="hold"/>
                                        <p:tgtEl>
                                          <p:spTgt spid="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00"/>
                                        <p:tgtEl>
                                          <p:spTgt spid="8"/>
                                        </p:tgtEl>
                                      </p:cBhvr>
                                    </p:animEffect>
                                    <p:anim calcmode="lin" valueType="num">
                                      <p:cBhvr>
                                        <p:cTn id="71" dur="1000" fill="hold"/>
                                        <p:tgtEl>
                                          <p:spTgt spid="8"/>
                                        </p:tgtEl>
                                        <p:attrNameLst>
                                          <p:attrName>ppt_x</p:attrName>
                                        </p:attrNameLst>
                                      </p:cBhvr>
                                      <p:tavLst>
                                        <p:tav tm="0">
                                          <p:val>
                                            <p:strVal val="#ppt_x"/>
                                          </p:val>
                                        </p:tav>
                                        <p:tav tm="100000">
                                          <p:val>
                                            <p:strVal val="#ppt_x"/>
                                          </p:val>
                                        </p:tav>
                                      </p:tavLst>
                                    </p:anim>
                                    <p:anim calcmode="lin" valueType="num">
                                      <p:cBhvr>
                                        <p:cTn id="72" dur="1000" fill="hold"/>
                                        <p:tgtEl>
                                          <p:spTgt spid="8"/>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anim calcmode="lin" valueType="num">
                                      <p:cBhvr>
                                        <p:cTn id="76" dur="1000" fill="hold"/>
                                        <p:tgtEl>
                                          <p:spTgt spid="12"/>
                                        </p:tgtEl>
                                        <p:attrNameLst>
                                          <p:attrName>ppt_x</p:attrName>
                                        </p:attrNameLst>
                                      </p:cBhvr>
                                      <p:tavLst>
                                        <p:tav tm="0">
                                          <p:val>
                                            <p:strVal val="#ppt_x"/>
                                          </p:val>
                                        </p:tav>
                                        <p:tav tm="100000">
                                          <p:val>
                                            <p:strVal val="#ppt_x"/>
                                          </p:val>
                                        </p:tav>
                                      </p:tavLst>
                                    </p:anim>
                                    <p:anim calcmode="lin" valueType="num">
                                      <p:cBhvr>
                                        <p:cTn id="77" dur="1000" fill="hold"/>
                                        <p:tgtEl>
                                          <p:spTgt spid="12"/>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1000"/>
                                        <p:tgtEl>
                                          <p:spTgt spid="11"/>
                                        </p:tgtEl>
                                      </p:cBhvr>
                                    </p:animEffect>
                                    <p:anim calcmode="lin" valueType="num">
                                      <p:cBhvr>
                                        <p:cTn id="81" dur="1000" fill="hold"/>
                                        <p:tgtEl>
                                          <p:spTgt spid="11"/>
                                        </p:tgtEl>
                                        <p:attrNameLst>
                                          <p:attrName>ppt_x</p:attrName>
                                        </p:attrNameLst>
                                      </p:cBhvr>
                                      <p:tavLst>
                                        <p:tav tm="0">
                                          <p:val>
                                            <p:strVal val="#ppt_x"/>
                                          </p:val>
                                        </p:tav>
                                        <p:tav tm="100000">
                                          <p:val>
                                            <p:strVal val="#ppt_x"/>
                                          </p:val>
                                        </p:tav>
                                      </p:tavLst>
                                    </p:anim>
                                    <p:anim calcmode="lin" valueType="num">
                                      <p:cBhvr>
                                        <p:cTn id="8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3" grpId="0"/>
      <p:bldP spid="14" grpId="0"/>
      <p:bldP spid="15" grpId="0" animBg="1"/>
      <p:bldP spid="17" grpId="0"/>
      <p:bldP spid="19" grpId="0"/>
      <p:bldP spid="3" grpId="0" animBg="1"/>
      <p:bldP spid="6" grpId="0" animBg="1"/>
      <p:bldP spid="7" grpId="0" animBg="1"/>
      <p:bldP spid="8" grpId="0" animBg="1"/>
      <p:bldP spid="11" grpId="0"/>
      <p:bldP spid="12"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1147D9-F327-C783-6689-85454FAC3F00}"/>
              </a:ext>
            </a:extLst>
          </p:cNvPr>
          <p:cNvSpPr txBox="1"/>
          <p:nvPr/>
        </p:nvSpPr>
        <p:spPr>
          <a:xfrm>
            <a:off x="446809" y="424733"/>
            <a:ext cx="656683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1. Non-negative matrix factorization (NMF)</a:t>
            </a:r>
            <a:endParaRPr lang="zh-CN" altLang="en-US" sz="24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445261B1-2A6B-1E4C-FD82-94B4C44EAED7}"/>
              </a:ext>
            </a:extLst>
          </p:cNvPr>
          <p:cNvSpPr txBox="1"/>
          <p:nvPr/>
        </p:nvSpPr>
        <p:spPr>
          <a:xfrm>
            <a:off x="2129960" y="2521136"/>
            <a:ext cx="8068432"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In general, never obtain zero reconstruction error (sub-optimal) </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4870149A-68B5-3CF4-DC5D-658CB9FDE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784" y="1012745"/>
            <a:ext cx="4521608" cy="1130402"/>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E9F449EC-1AAE-F960-5073-78C42AC065C6}"/>
              </a:ext>
            </a:extLst>
          </p:cNvPr>
          <p:cNvPicPr>
            <a:picLocks noChangeAspect="1"/>
          </p:cNvPicPr>
          <p:nvPr/>
        </p:nvPicPr>
        <p:blipFill>
          <a:blip r:embed="rId4"/>
          <a:stretch>
            <a:fillRect/>
          </a:stretch>
        </p:blipFill>
        <p:spPr>
          <a:xfrm>
            <a:off x="311861" y="3106198"/>
            <a:ext cx="6964150" cy="3253651"/>
          </a:xfrm>
          <a:prstGeom prst="rect">
            <a:avLst/>
          </a:prstGeom>
        </p:spPr>
      </p:pic>
      <p:pic>
        <p:nvPicPr>
          <p:cNvPr id="23" name="图片 22">
            <a:extLst>
              <a:ext uri="{FF2B5EF4-FFF2-40B4-BE49-F238E27FC236}">
                <a16:creationId xmlns:a16="http://schemas.microsoft.com/office/drawing/2014/main" id="{A89E8FFA-CA58-BA14-F46F-2DE0B8B81E46}"/>
              </a:ext>
            </a:extLst>
          </p:cNvPr>
          <p:cNvPicPr>
            <a:picLocks noChangeAspect="1"/>
          </p:cNvPicPr>
          <p:nvPr/>
        </p:nvPicPr>
        <p:blipFill>
          <a:blip r:embed="rId5"/>
          <a:stretch>
            <a:fillRect/>
          </a:stretch>
        </p:blipFill>
        <p:spPr>
          <a:xfrm>
            <a:off x="4645194" y="3266196"/>
            <a:ext cx="7223751" cy="2398000"/>
          </a:xfrm>
          <a:prstGeom prst="rect">
            <a:avLst/>
          </a:prstGeom>
        </p:spPr>
      </p:pic>
      <p:pic>
        <p:nvPicPr>
          <p:cNvPr id="6" name="图片 5">
            <a:extLst>
              <a:ext uri="{FF2B5EF4-FFF2-40B4-BE49-F238E27FC236}">
                <a16:creationId xmlns:a16="http://schemas.microsoft.com/office/drawing/2014/main" id="{80CC6830-EEC8-DB0E-AA4D-734C5ADC44C4}"/>
              </a:ext>
            </a:extLst>
          </p:cNvPr>
          <p:cNvPicPr>
            <a:picLocks noChangeAspect="1"/>
          </p:cNvPicPr>
          <p:nvPr/>
        </p:nvPicPr>
        <p:blipFill>
          <a:blip r:embed="rId6"/>
          <a:stretch>
            <a:fillRect/>
          </a:stretch>
        </p:blipFill>
        <p:spPr>
          <a:xfrm>
            <a:off x="952367" y="1098918"/>
            <a:ext cx="3692827" cy="936395"/>
          </a:xfrm>
          <a:prstGeom prst="rect">
            <a:avLst/>
          </a:prstGeom>
        </p:spPr>
      </p:pic>
    </p:spTree>
    <p:extLst>
      <p:ext uri="{BB962C8B-B14F-4D97-AF65-F5344CB8AC3E}">
        <p14:creationId xmlns:p14="http://schemas.microsoft.com/office/powerpoint/2010/main" val="383722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156372</TotalTime>
  <Words>3723</Words>
  <Application>Microsoft Office PowerPoint</Application>
  <PresentationFormat>宽屏</PresentationFormat>
  <Paragraphs>411</Paragraphs>
  <Slides>51</Slides>
  <Notes>36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51</vt:i4>
      </vt:variant>
    </vt:vector>
  </HeadingPairs>
  <TitlesOfParts>
    <vt:vector size="62" baseType="lpstr">
      <vt:lpstr>等线</vt:lpstr>
      <vt:lpstr>等线 Light</vt:lpstr>
      <vt:lpstr>Inter</vt:lpstr>
      <vt:lpstr>KaTeX_Math</vt:lpstr>
      <vt:lpstr>Söhne</vt:lpstr>
      <vt:lpstr>Arial</vt:lpstr>
      <vt:lpstr>Cambria Math</vt:lpstr>
      <vt:lpstr>Lato</vt:lpstr>
      <vt:lpstr>Times New Roman</vt:lpstr>
      <vt:lpstr>Wingdings</vt:lpstr>
      <vt:lpstr>Office 主题​​</vt:lpstr>
      <vt:lpstr>Adaptive Learning for Educational Recommendation System</vt:lpstr>
      <vt:lpstr>Educational data mining (EDM)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Tang Bryant</dc:creator>
  <cp:lastModifiedBy>Li Yu LO</cp:lastModifiedBy>
  <cp:revision>325</cp:revision>
  <dcterms:created xsi:type="dcterms:W3CDTF">2023-08-07T14:23:32Z</dcterms:created>
  <dcterms:modified xsi:type="dcterms:W3CDTF">2024-01-29T14:40:37Z</dcterms:modified>
</cp:coreProperties>
</file>